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80" r:id="rId3"/>
    <p:sldId id="287" r:id="rId4"/>
    <p:sldId id="281" r:id="rId5"/>
    <p:sldId id="282" r:id="rId6"/>
    <p:sldId id="329" r:id="rId7"/>
    <p:sldId id="330" r:id="rId8"/>
    <p:sldId id="322" r:id="rId9"/>
    <p:sldId id="284" r:id="rId10"/>
    <p:sldId id="285" r:id="rId11"/>
    <p:sldId id="286" r:id="rId12"/>
    <p:sldId id="331" r:id="rId13"/>
    <p:sldId id="323" r:id="rId14"/>
    <p:sldId id="290" r:id="rId15"/>
    <p:sldId id="291" r:id="rId16"/>
    <p:sldId id="292" r:id="rId17"/>
    <p:sldId id="294" r:id="rId18"/>
    <p:sldId id="295" r:id="rId19"/>
    <p:sldId id="296" r:id="rId20"/>
    <p:sldId id="324" r:id="rId21"/>
    <p:sldId id="301" r:id="rId22"/>
    <p:sldId id="302" r:id="rId23"/>
    <p:sldId id="303" r:id="rId24"/>
    <p:sldId id="328" r:id="rId25"/>
    <p:sldId id="305" r:id="rId26"/>
    <p:sldId id="307" r:id="rId27"/>
    <p:sldId id="325" r:id="rId28"/>
    <p:sldId id="309" r:id="rId29"/>
    <p:sldId id="310" r:id="rId30"/>
    <p:sldId id="311" r:id="rId31"/>
    <p:sldId id="312" r:id="rId32"/>
    <p:sldId id="313" r:id="rId33"/>
    <p:sldId id="327" r:id="rId34"/>
    <p:sldId id="320" r:id="rId35"/>
    <p:sldId id="319" r:id="rId36"/>
    <p:sldId id="332" r:id="rId37"/>
    <p:sldId id="321" r:id="rId3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AFC03B-44B9-4254-BE9C-2094853146FF}" v="9" dt="2026-04-16T10:39:07.0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2373" autoAdjust="0"/>
  </p:normalViewPr>
  <p:slideViewPr>
    <p:cSldViewPr snapToGrid="0">
      <p:cViewPr varScale="1">
        <p:scale>
          <a:sx n="80" d="100"/>
          <a:sy n="80" d="100"/>
        </p:scale>
        <p:origin x="2514" y="300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436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llo Molinario" userId="455e5c34-62f3-40f1-9dae-ce35ac37d3ef" providerId="ADAL" clId="{9715378B-D33F-4C88-8CE1-003C56922897}"/>
    <pc:docChg chg="undo redo custSel modSld">
      <pc:chgData name="Lello Molinario" userId="455e5c34-62f3-40f1-9dae-ce35ac37d3ef" providerId="ADAL" clId="{9715378B-D33F-4C88-8CE1-003C56922897}" dt="2026-04-16T10:40:28.180" v="114" actId="20577"/>
      <pc:docMkLst>
        <pc:docMk/>
      </pc:docMkLst>
      <pc:sldChg chg="addSp modSp mod modNotesTx">
        <pc:chgData name="Lello Molinario" userId="455e5c34-62f3-40f1-9dae-ce35ac37d3ef" providerId="ADAL" clId="{9715378B-D33F-4C88-8CE1-003C56922897}" dt="2026-04-16T10:40:28.180" v="114" actId="20577"/>
        <pc:sldMkLst>
          <pc:docMk/>
          <pc:sldMk cId="0" sldId="256"/>
        </pc:sldMkLst>
        <pc:spChg chg="add mod">
          <ac:chgData name="Lello Molinario" userId="455e5c34-62f3-40f1-9dae-ce35ac37d3ef" providerId="ADAL" clId="{9715378B-D33F-4C88-8CE1-003C56922897}" dt="2026-04-16T10:40:28.180" v="114" actId="20577"/>
          <ac:spMkLst>
            <pc:docMk/>
            <pc:sldMk cId="0" sldId="256"/>
            <ac:spMk id="8" creationId="{484082B9-611E-5BE9-6227-098559A41CBA}"/>
          </ac:spMkLst>
        </pc:spChg>
      </pc:sldChg>
      <pc:sldChg chg="modNotes">
        <pc:chgData name="Lello Molinario" userId="455e5c34-62f3-40f1-9dae-ce35ac37d3ef" providerId="ADAL" clId="{9715378B-D33F-4C88-8CE1-003C56922897}" dt="2026-04-16T08:02:51.211" v="2" actId="478"/>
        <pc:sldMkLst>
          <pc:docMk/>
          <pc:sldMk cId="3794593094" sldId="280"/>
        </pc:sldMkLst>
      </pc:sldChg>
      <pc:sldChg chg="modNotes">
        <pc:chgData name="Lello Molinario" userId="455e5c34-62f3-40f1-9dae-ce35ac37d3ef" providerId="ADAL" clId="{9715378B-D33F-4C88-8CE1-003C56922897}" dt="2026-04-16T08:02:56.492" v="3" actId="6549"/>
        <pc:sldMkLst>
          <pc:docMk/>
          <pc:sldMk cId="103859985" sldId="281"/>
        </pc:sldMkLst>
      </pc:sldChg>
      <pc:sldChg chg="modNotes">
        <pc:chgData name="Lello Molinario" userId="455e5c34-62f3-40f1-9dae-ce35ac37d3ef" providerId="ADAL" clId="{9715378B-D33F-4C88-8CE1-003C56922897}" dt="2026-04-16T08:03:05.842" v="4" actId="478"/>
        <pc:sldMkLst>
          <pc:docMk/>
          <pc:sldMk cId="1646535559" sldId="282"/>
        </pc:sldMkLst>
      </pc:sldChg>
      <pc:sldChg chg="modNotes">
        <pc:chgData name="Lello Molinario" userId="455e5c34-62f3-40f1-9dae-ce35ac37d3ef" providerId="ADAL" clId="{9715378B-D33F-4C88-8CE1-003C56922897}" dt="2026-04-16T08:03:17.970" v="8" actId="478"/>
        <pc:sldMkLst>
          <pc:docMk/>
          <pc:sldMk cId="325988163" sldId="284"/>
        </pc:sldMkLst>
      </pc:sldChg>
      <pc:sldChg chg="modNotes">
        <pc:chgData name="Lello Molinario" userId="455e5c34-62f3-40f1-9dae-ce35ac37d3ef" providerId="ADAL" clId="{9715378B-D33F-4C88-8CE1-003C56922897}" dt="2026-04-16T08:03:22.636" v="10" actId="478"/>
        <pc:sldMkLst>
          <pc:docMk/>
          <pc:sldMk cId="1710494473" sldId="285"/>
        </pc:sldMkLst>
      </pc:sldChg>
      <pc:sldChg chg="modNotes">
        <pc:chgData name="Lello Molinario" userId="455e5c34-62f3-40f1-9dae-ce35ac37d3ef" providerId="ADAL" clId="{9715378B-D33F-4C88-8CE1-003C56922897}" dt="2026-04-16T08:03:21.083" v="9" actId="478"/>
        <pc:sldMkLst>
          <pc:docMk/>
          <pc:sldMk cId="222320858" sldId="286"/>
        </pc:sldMkLst>
      </pc:sldChg>
      <pc:sldChg chg="modNotes">
        <pc:chgData name="Lello Molinario" userId="455e5c34-62f3-40f1-9dae-ce35ac37d3ef" providerId="ADAL" clId="{9715378B-D33F-4C88-8CE1-003C56922897}" dt="2026-04-16T08:03:12.830" v="5" actId="478"/>
        <pc:sldMkLst>
          <pc:docMk/>
          <pc:sldMk cId="4013174667" sldId="287"/>
        </pc:sldMkLst>
      </pc:sldChg>
      <pc:sldChg chg="modNotes">
        <pc:chgData name="Lello Molinario" userId="455e5c34-62f3-40f1-9dae-ce35ac37d3ef" providerId="ADAL" clId="{9715378B-D33F-4C88-8CE1-003C56922897}" dt="2026-04-16T08:03:34.576" v="14" actId="478"/>
        <pc:sldMkLst>
          <pc:docMk/>
          <pc:sldMk cId="1123224169" sldId="290"/>
        </pc:sldMkLst>
      </pc:sldChg>
      <pc:sldChg chg="modNotes">
        <pc:chgData name="Lello Molinario" userId="455e5c34-62f3-40f1-9dae-ce35ac37d3ef" providerId="ADAL" clId="{9715378B-D33F-4C88-8CE1-003C56922897}" dt="2026-04-16T08:03:36.141" v="15" actId="478"/>
        <pc:sldMkLst>
          <pc:docMk/>
          <pc:sldMk cId="2193592926" sldId="291"/>
        </pc:sldMkLst>
      </pc:sldChg>
      <pc:sldChg chg="modNotes">
        <pc:chgData name="Lello Molinario" userId="455e5c34-62f3-40f1-9dae-ce35ac37d3ef" providerId="ADAL" clId="{9715378B-D33F-4C88-8CE1-003C56922897}" dt="2026-04-16T08:03:37.488" v="16" actId="478"/>
        <pc:sldMkLst>
          <pc:docMk/>
          <pc:sldMk cId="4263271894" sldId="292"/>
        </pc:sldMkLst>
      </pc:sldChg>
      <pc:sldChg chg="modNotes">
        <pc:chgData name="Lello Molinario" userId="455e5c34-62f3-40f1-9dae-ce35ac37d3ef" providerId="ADAL" clId="{9715378B-D33F-4C88-8CE1-003C56922897}" dt="2026-04-16T08:03:39.109" v="17" actId="478"/>
        <pc:sldMkLst>
          <pc:docMk/>
          <pc:sldMk cId="3007996906" sldId="294"/>
        </pc:sldMkLst>
      </pc:sldChg>
      <pc:sldChg chg="modNotes">
        <pc:chgData name="Lello Molinario" userId="455e5c34-62f3-40f1-9dae-ce35ac37d3ef" providerId="ADAL" clId="{9715378B-D33F-4C88-8CE1-003C56922897}" dt="2026-04-16T08:03:41.098" v="18" actId="478"/>
        <pc:sldMkLst>
          <pc:docMk/>
          <pc:sldMk cId="2404294814" sldId="295"/>
        </pc:sldMkLst>
      </pc:sldChg>
      <pc:sldChg chg="modNotes">
        <pc:chgData name="Lello Molinario" userId="455e5c34-62f3-40f1-9dae-ce35ac37d3ef" providerId="ADAL" clId="{9715378B-D33F-4C88-8CE1-003C56922897}" dt="2026-04-16T08:03:42.634" v="19" actId="478"/>
        <pc:sldMkLst>
          <pc:docMk/>
          <pc:sldMk cId="469511188" sldId="296"/>
        </pc:sldMkLst>
      </pc:sldChg>
      <pc:sldChg chg="modNotes">
        <pc:chgData name="Lello Molinario" userId="455e5c34-62f3-40f1-9dae-ce35ac37d3ef" providerId="ADAL" clId="{9715378B-D33F-4C88-8CE1-003C56922897}" dt="2026-04-16T08:03:46.812" v="21" actId="478"/>
        <pc:sldMkLst>
          <pc:docMk/>
          <pc:sldMk cId="2204487847" sldId="301"/>
        </pc:sldMkLst>
      </pc:sldChg>
      <pc:sldChg chg="modNotes">
        <pc:chgData name="Lello Molinario" userId="455e5c34-62f3-40f1-9dae-ce35ac37d3ef" providerId="ADAL" clId="{9715378B-D33F-4C88-8CE1-003C56922897}" dt="2026-04-16T08:03:48.419" v="22" actId="478"/>
        <pc:sldMkLst>
          <pc:docMk/>
          <pc:sldMk cId="3331082858" sldId="302"/>
        </pc:sldMkLst>
      </pc:sldChg>
      <pc:sldChg chg="modNotes">
        <pc:chgData name="Lello Molinario" userId="455e5c34-62f3-40f1-9dae-ce35ac37d3ef" providerId="ADAL" clId="{9715378B-D33F-4C88-8CE1-003C56922897}" dt="2026-04-16T08:03:50.026" v="23" actId="478"/>
        <pc:sldMkLst>
          <pc:docMk/>
          <pc:sldMk cId="86058810" sldId="303"/>
        </pc:sldMkLst>
      </pc:sldChg>
      <pc:sldChg chg="modNotes">
        <pc:chgData name="Lello Molinario" userId="455e5c34-62f3-40f1-9dae-ce35ac37d3ef" providerId="ADAL" clId="{9715378B-D33F-4C88-8CE1-003C56922897}" dt="2026-04-16T08:03:52.967" v="25" actId="478"/>
        <pc:sldMkLst>
          <pc:docMk/>
          <pc:sldMk cId="2262929921" sldId="305"/>
        </pc:sldMkLst>
      </pc:sldChg>
      <pc:sldChg chg="modNotes">
        <pc:chgData name="Lello Molinario" userId="455e5c34-62f3-40f1-9dae-ce35ac37d3ef" providerId="ADAL" clId="{9715378B-D33F-4C88-8CE1-003C56922897}" dt="2026-04-16T08:03:54.727" v="26" actId="478"/>
        <pc:sldMkLst>
          <pc:docMk/>
          <pc:sldMk cId="1602035822" sldId="307"/>
        </pc:sldMkLst>
      </pc:sldChg>
      <pc:sldChg chg="modNotes">
        <pc:chgData name="Lello Molinario" userId="455e5c34-62f3-40f1-9dae-ce35ac37d3ef" providerId="ADAL" clId="{9715378B-D33F-4C88-8CE1-003C56922897}" dt="2026-04-16T08:03:57.811" v="28" actId="478"/>
        <pc:sldMkLst>
          <pc:docMk/>
          <pc:sldMk cId="2877956505" sldId="309"/>
        </pc:sldMkLst>
      </pc:sldChg>
      <pc:sldChg chg="modNotes">
        <pc:chgData name="Lello Molinario" userId="455e5c34-62f3-40f1-9dae-ce35ac37d3ef" providerId="ADAL" clId="{9715378B-D33F-4C88-8CE1-003C56922897}" dt="2026-04-16T08:03:59.695" v="29" actId="478"/>
        <pc:sldMkLst>
          <pc:docMk/>
          <pc:sldMk cId="2714868401" sldId="310"/>
        </pc:sldMkLst>
      </pc:sldChg>
      <pc:sldChg chg="modNotes">
        <pc:chgData name="Lello Molinario" userId="455e5c34-62f3-40f1-9dae-ce35ac37d3ef" providerId="ADAL" clId="{9715378B-D33F-4C88-8CE1-003C56922897}" dt="2026-04-16T08:04:01.379" v="30" actId="478"/>
        <pc:sldMkLst>
          <pc:docMk/>
          <pc:sldMk cId="2499100668" sldId="311"/>
        </pc:sldMkLst>
      </pc:sldChg>
      <pc:sldChg chg="modNotes">
        <pc:chgData name="Lello Molinario" userId="455e5c34-62f3-40f1-9dae-ce35ac37d3ef" providerId="ADAL" clId="{9715378B-D33F-4C88-8CE1-003C56922897}" dt="2026-04-16T08:04:02.769" v="31" actId="478"/>
        <pc:sldMkLst>
          <pc:docMk/>
          <pc:sldMk cId="1494226890" sldId="312"/>
        </pc:sldMkLst>
      </pc:sldChg>
      <pc:sldChg chg="modNotes">
        <pc:chgData name="Lello Molinario" userId="455e5c34-62f3-40f1-9dae-ce35ac37d3ef" providerId="ADAL" clId="{9715378B-D33F-4C88-8CE1-003C56922897}" dt="2026-04-16T08:04:04.152" v="32" actId="478"/>
        <pc:sldMkLst>
          <pc:docMk/>
          <pc:sldMk cId="2140373539" sldId="313"/>
        </pc:sldMkLst>
      </pc:sldChg>
      <pc:sldChg chg="modNotes">
        <pc:chgData name="Lello Molinario" userId="455e5c34-62f3-40f1-9dae-ce35ac37d3ef" providerId="ADAL" clId="{9715378B-D33F-4C88-8CE1-003C56922897}" dt="2026-04-16T08:04:07.299" v="34" actId="478"/>
        <pc:sldMkLst>
          <pc:docMk/>
          <pc:sldMk cId="1301830076" sldId="320"/>
        </pc:sldMkLst>
      </pc:sldChg>
      <pc:sldChg chg="addSp delSp modSp mod">
        <pc:chgData name="Lello Molinario" userId="455e5c34-62f3-40f1-9dae-ce35ac37d3ef" providerId="ADAL" clId="{9715378B-D33F-4C88-8CE1-003C56922897}" dt="2026-04-16T10:40:11.261" v="113" actId="478"/>
        <pc:sldMkLst>
          <pc:docMk/>
          <pc:sldMk cId="1908166829" sldId="321"/>
        </pc:sldMkLst>
        <pc:spChg chg="add del mod">
          <ac:chgData name="Lello Molinario" userId="455e5c34-62f3-40f1-9dae-ce35ac37d3ef" providerId="ADAL" clId="{9715378B-D33F-4C88-8CE1-003C56922897}" dt="2026-04-16T10:40:11.261" v="113" actId="478"/>
          <ac:spMkLst>
            <pc:docMk/>
            <pc:sldMk cId="1908166829" sldId="321"/>
            <ac:spMk id="9" creationId="{1FE32B36-A4D6-981A-79DD-268F98A7BBD8}"/>
          </ac:spMkLst>
        </pc:spChg>
        <pc:graphicFrameChg chg="add mod">
          <ac:chgData name="Lello Molinario" userId="455e5c34-62f3-40f1-9dae-ce35ac37d3ef" providerId="ADAL" clId="{9715378B-D33F-4C88-8CE1-003C56922897}" dt="2026-04-16T10:37:37.397" v="41"/>
          <ac:graphicFrameMkLst>
            <pc:docMk/>
            <pc:sldMk cId="1908166829" sldId="321"/>
            <ac:graphicFrameMk id="10" creationId="{04E71387-3B95-E9D7-C3E6-CCC2BD85C1D9}"/>
          </ac:graphicFrameMkLst>
        </pc:graphicFrameChg>
        <pc:graphicFrameChg chg="add del mod">
          <ac:chgData name="Lello Molinario" userId="455e5c34-62f3-40f1-9dae-ce35ac37d3ef" providerId="ADAL" clId="{9715378B-D33F-4C88-8CE1-003C56922897}" dt="2026-04-16T10:37:52.513" v="47" actId="478"/>
          <ac:graphicFrameMkLst>
            <pc:docMk/>
            <pc:sldMk cId="1908166829" sldId="321"/>
            <ac:graphicFrameMk id="12" creationId="{1DDCE1A1-BE55-32BA-E8D8-714064EBC493}"/>
          </ac:graphicFrameMkLst>
        </pc:graphicFrameChg>
        <pc:picChg chg="add mod">
          <ac:chgData name="Lello Molinario" userId="455e5c34-62f3-40f1-9dae-ce35ac37d3ef" providerId="ADAL" clId="{9715378B-D33F-4C88-8CE1-003C56922897}" dt="2026-04-16T10:37:39.168" v="42"/>
          <ac:picMkLst>
            <pc:docMk/>
            <pc:sldMk cId="1908166829" sldId="321"/>
            <ac:picMk id="1025" creationId="{115BC4AC-A81D-A84E-F903-BF3D1F23DB49}"/>
          </ac:picMkLst>
        </pc:picChg>
        <pc:picChg chg="add del mod">
          <ac:chgData name="Lello Molinario" userId="455e5c34-62f3-40f1-9dae-ce35ac37d3ef" providerId="ADAL" clId="{9715378B-D33F-4C88-8CE1-003C56922897}" dt="2026-04-16T10:37:52.513" v="47" actId="478"/>
          <ac:picMkLst>
            <pc:docMk/>
            <pc:sldMk cId="1908166829" sldId="321"/>
            <ac:picMk id="1026" creationId="{545BA058-D95D-B364-0A2B-ABCF2A780976}"/>
          </ac:picMkLst>
        </pc:picChg>
      </pc:sldChg>
      <pc:sldChg chg="modNotes">
        <pc:chgData name="Lello Molinario" userId="455e5c34-62f3-40f1-9dae-ce35ac37d3ef" providerId="ADAL" clId="{9715378B-D33F-4C88-8CE1-003C56922897}" dt="2026-04-16T08:03:16.401" v="7" actId="478"/>
        <pc:sldMkLst>
          <pc:docMk/>
          <pc:sldMk cId="684383070" sldId="322"/>
        </pc:sldMkLst>
      </pc:sldChg>
      <pc:sldChg chg="modNotes">
        <pc:chgData name="Lello Molinario" userId="455e5c34-62f3-40f1-9dae-ce35ac37d3ef" providerId="ADAL" clId="{9715378B-D33F-4C88-8CE1-003C56922897}" dt="2026-04-16T08:03:32.971" v="13" actId="478"/>
        <pc:sldMkLst>
          <pc:docMk/>
          <pc:sldMk cId="4123583006" sldId="323"/>
        </pc:sldMkLst>
      </pc:sldChg>
      <pc:sldChg chg="modNotes">
        <pc:chgData name="Lello Molinario" userId="455e5c34-62f3-40f1-9dae-ce35ac37d3ef" providerId="ADAL" clId="{9715378B-D33F-4C88-8CE1-003C56922897}" dt="2026-04-16T08:03:44.308" v="20" actId="478"/>
        <pc:sldMkLst>
          <pc:docMk/>
          <pc:sldMk cId="3990163073" sldId="324"/>
        </pc:sldMkLst>
      </pc:sldChg>
      <pc:sldChg chg="modNotes">
        <pc:chgData name="Lello Molinario" userId="455e5c34-62f3-40f1-9dae-ce35ac37d3ef" providerId="ADAL" clId="{9715378B-D33F-4C88-8CE1-003C56922897}" dt="2026-04-16T08:03:56.345" v="27" actId="478"/>
        <pc:sldMkLst>
          <pc:docMk/>
          <pc:sldMk cId="1096399894" sldId="325"/>
        </pc:sldMkLst>
      </pc:sldChg>
      <pc:sldChg chg="modNotes">
        <pc:chgData name="Lello Molinario" userId="455e5c34-62f3-40f1-9dae-ce35ac37d3ef" providerId="ADAL" clId="{9715378B-D33F-4C88-8CE1-003C56922897}" dt="2026-04-16T08:04:05.765" v="33" actId="478"/>
        <pc:sldMkLst>
          <pc:docMk/>
          <pc:sldMk cId="1479614244" sldId="327"/>
        </pc:sldMkLst>
      </pc:sldChg>
      <pc:sldChg chg="modNotes">
        <pc:chgData name="Lello Molinario" userId="455e5c34-62f3-40f1-9dae-ce35ac37d3ef" providerId="ADAL" clId="{9715378B-D33F-4C88-8CE1-003C56922897}" dt="2026-04-16T08:03:51.471" v="24" actId="478"/>
        <pc:sldMkLst>
          <pc:docMk/>
          <pc:sldMk cId="960579829" sldId="328"/>
        </pc:sldMkLst>
      </pc:sldChg>
      <pc:sldChg chg="modNotes">
        <pc:chgData name="Lello Molinario" userId="455e5c34-62f3-40f1-9dae-ce35ac37d3ef" providerId="ADAL" clId="{9715378B-D33F-4C88-8CE1-003C56922897}" dt="2026-04-16T08:03:14.755" v="6" actId="478"/>
        <pc:sldMkLst>
          <pc:docMk/>
          <pc:sldMk cId="2205743288" sldId="329"/>
        </pc:sldMkLst>
      </pc:sldChg>
      <pc:sldChg chg="modNotes">
        <pc:chgData name="Lello Molinario" userId="455e5c34-62f3-40f1-9dae-ce35ac37d3ef" providerId="ADAL" clId="{9715378B-D33F-4C88-8CE1-003C56922897}" dt="2026-04-16T08:03:24.843" v="11" actId="478"/>
        <pc:sldMkLst>
          <pc:docMk/>
          <pc:sldMk cId="3028451160" sldId="330"/>
        </pc:sldMkLst>
      </pc:sldChg>
      <pc:sldChg chg="modNotes">
        <pc:chgData name="Lello Molinario" userId="455e5c34-62f3-40f1-9dae-ce35ac37d3ef" providerId="ADAL" clId="{9715378B-D33F-4C88-8CE1-003C56922897}" dt="2026-04-16T08:03:31.329" v="12" actId="478"/>
        <pc:sldMkLst>
          <pc:docMk/>
          <pc:sldMk cId="1538184703" sldId="33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1363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1F39D-37EE-24D9-5F66-8DA645359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0702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4628C-4069-9289-0A63-840124870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5824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069AB-CAF9-C200-29C0-0199D3D82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EDE618-FF16-9E8D-0423-5EEE10CF80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02DABF-1EBA-2F4C-6588-93C9D229A8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8A1F6A-9E00-86C2-7E7B-F65183B0ED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327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ED1C8-3AB5-46E4-C722-C943E4ACC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98590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1C449-4041-AB1B-E1ED-031439E39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0022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EE35E-D668-4AF0-23CE-EF9CE37C1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28644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4F405-762D-562D-C142-39211EC4D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39389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A53E0-AA42-41D8-18A8-BC0F17DB1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49812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1BC8C-D67B-D263-178F-AF480D297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8108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AA0A4-25F6-0BF1-528A-7C634CFAD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09361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B5641-FEC3-6654-E5B3-4EA5096FD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6399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667C0-C580-10EE-9F1F-CA97FAE4B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12502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75F27-6733-1E87-20B5-833E97A62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61791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2A1C7-6B04-E02A-F55F-A1C57BF1D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64407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E16A8-0A55-F2D0-E552-17F9D33DE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41501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501A6-1260-BE9D-D3CE-5C65F9504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6690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6B1C0-9D05-599B-7315-03300D3B8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54627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ACE9B-8864-456E-13F4-E9A9503D1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02164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A7D7C-8BAE-B6CC-1A23-4E8EDDB27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68621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D708F-51D4-0319-AC9D-49AF26DC8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24320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2D24A-F13D-3CBA-F772-3A0C3FD9C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3803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4528D-5011-66CA-C988-F8DC62F40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49754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7E54C-98A7-9A21-5AF3-FAA3EF607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15614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AF6AF-6523-DF31-3EAD-02DFD9F20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61981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862E9-F99A-5083-814C-70615AAA4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47211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ECFD6-B7CF-287F-FA0F-35B54F118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27232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A4C16-E40A-C0F1-D604-3E698A4F1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29136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AC8D0-CB19-CEDB-BFD5-877D72D7F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42863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57F6D-C6D4-5E9B-84FE-A41E1E172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10946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CBD66-50E5-FCA8-2B94-B98C1A9C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36773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69753-3630-8F75-EAFB-14B1909C6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89551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13FC5-C1E2-51D1-3750-C043D93C8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4035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F179C-C7A7-83CA-9E49-A3125AF45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678557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C65EE-1049-06EE-2A0B-8DF4DA15F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7996B5-B669-318D-A007-4710736E95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5FF6B0-12C6-336F-E3EF-A68708101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696C75-0DC2-C3A1-6498-D4F3848DCF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95767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AF608-1742-C1BB-0680-DCB836E1B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F9F5EA-E2D5-6B36-9A9B-FFC6DE6F01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F7F9E8-1A87-1398-EFF7-B0C59EF322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D855F-7244-4FE2-D34C-4A23C93412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69191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C19D5-E17A-3C1A-7291-55DFB7316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B335AF-96C1-7F27-B2B9-BEDB4EF57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3D5205-26DD-BE99-110B-5C9DEC1851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A4D8F6-2ABD-C70A-8F73-87D515EEAD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584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514350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0" y="4663440"/>
            <a:ext cx="9144000" cy="480060"/>
          </a:xfrm>
          <a:prstGeom prst="rect">
            <a:avLst/>
          </a:prstGeom>
          <a:solidFill>
            <a:srgbClr val="1E4D8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640080" y="1738858"/>
            <a:ext cx="8229600" cy="11542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it-IT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pPr marL="0" indent="0" algn="ctr">
              <a:buNone/>
            </a:pPr>
            <a:r>
              <a:rPr lang="it-IT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640080" y="47091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100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894706A-A499-610E-7CC8-11671D375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2">
            <a:extLst>
              <a:ext uri="{FF2B5EF4-FFF2-40B4-BE49-F238E27FC236}">
                <a16:creationId xmlns:a16="http://schemas.microsoft.com/office/drawing/2014/main" id="{1BAD38AB-7E2B-BF89-A84D-7339DE8EB376}"/>
              </a:ext>
            </a:extLst>
          </p:cNvPr>
          <p:cNvSpPr/>
          <p:nvPr/>
        </p:nvSpPr>
        <p:spPr>
          <a:xfrm>
            <a:off x="365760" y="4099810"/>
            <a:ext cx="8778240" cy="609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Questura</a:t>
            </a: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 Sassari,  Via Palatucci - 13 Aprile 2026 ore 10:00</a:t>
            </a:r>
            <a:endParaRPr lang="en-US" sz="1600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84082B9-611E-5BE9-6227-098559A41CBA}"/>
              </a:ext>
            </a:extLst>
          </p:cNvPr>
          <p:cNvSpPr txBox="1"/>
          <p:nvPr/>
        </p:nvSpPr>
        <p:spPr>
          <a:xfrm>
            <a:off x="3905407" y="3507045"/>
            <a:ext cx="496427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it-IT" b="1" dirty="0">
                <a:solidFill>
                  <a:schemeClr val="bg1"/>
                </a:solidFill>
              </a:rPr>
              <a:t>Relatore: Dott. Lello Molinario</a:t>
            </a:r>
          </a:p>
          <a:p>
            <a:pPr algn="r"/>
            <a:r>
              <a:rPr lang="it-IT" sz="1200" b="1" dirty="0">
                <a:solidFill>
                  <a:schemeClr val="bg1"/>
                </a:solidFill>
              </a:rPr>
              <a:t>Maresciallo Maggiore CC</a:t>
            </a:r>
            <a:endParaRPr lang="it-IT" sz="1200" dirty="0">
              <a:solidFill>
                <a:schemeClr val="bg1"/>
              </a:solidFill>
            </a:endParaRPr>
          </a:p>
          <a:p>
            <a:pPr algn="r"/>
            <a:r>
              <a:rPr lang="it-IT" sz="1200" dirty="0">
                <a:solidFill>
                  <a:schemeClr val="bg1"/>
                </a:solidFill>
              </a:rPr>
              <a:t>Segreteria del Procuratore Capo della Repubblica di Sassari  - </a:t>
            </a:r>
            <a:r>
              <a:rPr lang="it-IT" sz="1200">
                <a:solidFill>
                  <a:schemeClr val="bg1"/>
                </a:solidFill>
              </a:rPr>
              <a:t>Ufficio  Statistico  </a:t>
            </a:r>
            <a:r>
              <a:rPr lang="it-IT" sz="1200" dirty="0">
                <a:solidFill>
                  <a:schemeClr val="bg1"/>
                </a:solidFill>
              </a:rPr>
              <a:t>- Informatico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AF0D26-A82C-DBCE-104A-830A6106F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5037E74-86AF-5CE2-709A-DD6A18480E49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4C42B1B-1FF7-8AE1-49C3-5183493E148E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83722F7D-568E-D50D-5DA7-6229EFFB9380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B33ADF4-3448-A886-E32E-3A7C802A2A89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/>
            <a:r>
              <a:rPr lang="it-IT" sz="2400" b="1" dirty="0"/>
              <a:t>Cos’è la perquisizione informatica</a:t>
            </a:r>
          </a:p>
          <a:p>
            <a:pPr algn="just"/>
            <a:endParaRPr lang="it-IT" sz="2200" b="1" dirty="0"/>
          </a:p>
          <a:p>
            <a:pPr marL="342900" indent="-342900" algn="just">
              <a:buFont typeface="Arial" panose="020B0604020202020204" pitchFamily="34" charset="0"/>
              <a:buChar char="▶"/>
            </a:pPr>
            <a:r>
              <a:rPr lang="it-IT" sz="2200" dirty="0"/>
              <a:t>Atto di ricerca della prova disposto dall’A.G. o dalla P.G. nei casi d’urgenza</a:t>
            </a:r>
          </a:p>
          <a:p>
            <a:pPr marL="342900" indent="-342900" algn="just">
              <a:buFont typeface="Arial" panose="020B0604020202020204" pitchFamily="34" charset="0"/>
              <a:buChar char="▶"/>
            </a:pPr>
            <a:r>
              <a:rPr lang="it-IT" sz="2200" dirty="0"/>
              <a:t>Riguarda sistemi informatici, supporti di memorizzazione e dispositivi digitali</a:t>
            </a:r>
          </a:p>
          <a:p>
            <a:pPr marL="342900" indent="-342900" algn="just">
              <a:buFont typeface="Arial" panose="020B0604020202020204" pitchFamily="34" charset="0"/>
              <a:buChar char="▶"/>
            </a:pPr>
            <a:r>
              <a:rPr lang="it-IT" sz="2200" dirty="0"/>
              <a:t>Serve a ricercare il corpo del reato o le cose pertinenti al reato (evidenze digitali)</a:t>
            </a:r>
          </a:p>
          <a:p>
            <a:pPr marL="342900" indent="-342900" algn="just">
              <a:buFont typeface="Arial" panose="020B0604020202020204" pitchFamily="34" charset="0"/>
              <a:buChar char="▶"/>
            </a:pPr>
            <a:r>
              <a:rPr lang="it-IT" sz="2200" dirty="0"/>
              <a:t>Può riguardare anche dati, informazioni e programmi informatici occultati nel sistema</a:t>
            </a:r>
          </a:p>
          <a:p>
            <a:pPr algn="just"/>
            <a:endParaRPr lang="it-IT" sz="2200" dirty="0"/>
          </a:p>
          <a:p>
            <a:pPr algn="just"/>
            <a:r>
              <a:rPr lang="it-IT" sz="1600" i="1" dirty="0"/>
              <a:t>→ art. 247, co. 1-bis c.p.p. | art. 352 c.p.p. | art. 354 c.p.p.</a:t>
            </a:r>
          </a:p>
          <a:p>
            <a:pPr algn="just"/>
            <a:endParaRPr lang="it-IT" sz="1600" i="1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B656163-F97B-AE33-BADC-76CDF85B6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4593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29632A-C2F6-B8B1-ECBE-1BAFAF6B1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83669E4-5DD4-FB73-7533-5F84845C9E36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1C935DC-BE5D-5140-4B1F-47105255984B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403929B8-C62D-9A43-70ED-D701CE0E38A0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22134C9-40C1-6762-E048-D57C200532C7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/>
            <a:r>
              <a:rPr lang="it-IT" sz="2400"/>
              <a:t>Fondamento Normativo</a:t>
            </a:r>
            <a:endParaRPr lang="it-IT" sz="2200" b="1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B6792354-2783-68AA-C923-E2AA6E89C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ADFBAB2B-E679-26F6-4558-3C24905AA9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430252"/>
              </p:ext>
            </p:extLst>
          </p:nvPr>
        </p:nvGraphicFramePr>
        <p:xfrm>
          <a:off x="644577" y="1370013"/>
          <a:ext cx="8012243" cy="3538607"/>
        </p:xfrm>
        <a:graphic>
          <a:graphicData uri="http://schemas.openxmlformats.org/drawingml/2006/table">
            <a:tbl>
              <a:tblPr/>
              <a:tblGrid>
                <a:gridCol w="1416571">
                  <a:extLst>
                    <a:ext uri="{9D8B030D-6E8A-4147-A177-3AD203B41FA5}">
                      <a16:colId xmlns:a16="http://schemas.microsoft.com/office/drawing/2014/main" val="798681552"/>
                    </a:ext>
                  </a:extLst>
                </a:gridCol>
                <a:gridCol w="6595672">
                  <a:extLst>
                    <a:ext uri="{9D8B030D-6E8A-4147-A177-3AD203B41FA5}">
                      <a16:colId xmlns:a16="http://schemas.microsoft.com/office/drawing/2014/main" val="2920677975"/>
                    </a:ext>
                  </a:extLst>
                </a:gridCol>
              </a:tblGrid>
              <a:tr h="233022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it-IT" sz="1600" b="1"/>
                        <a:t>Norma</a:t>
                      </a:r>
                    </a:p>
                  </a:txBody>
                  <a:tcPr marL="58256" marR="58256" marT="29128" marB="291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it-IT" sz="1600" b="1"/>
                        <a:t>Contenuto</a:t>
                      </a:r>
                    </a:p>
                  </a:txBody>
                  <a:tcPr marL="58256" marR="58256" marT="29128" marB="291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9744233"/>
                  </a:ext>
                </a:extLst>
              </a:tr>
              <a:tr h="93208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600" b="1"/>
                        <a:t>Art. 247 comma 1-bis c.p.p.</a:t>
                      </a:r>
                      <a:endParaRPr lang="it-IT" sz="1600"/>
                    </a:p>
                  </a:txBody>
                  <a:tcPr marL="58256" marR="58256" marT="29128" marB="291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it-IT" sz="1600"/>
                        <a:t>Norma cardine: estende la perquisizione ai </a:t>
                      </a:r>
                      <a:r>
                        <a:rPr lang="it-IT" sz="1600" b="1"/>
                        <a:t>sistemi informatici e telematici</a:t>
                      </a:r>
                      <a:r>
                        <a:rPr lang="it-IT" sz="1600"/>
                        <a:t>, anche se non pertinenti all'imputato, quando vi sia fondato motivo di ritenere che vi siano occultati dati rilevanti</a:t>
                      </a:r>
                    </a:p>
                  </a:txBody>
                  <a:tcPr marL="58256" marR="58256" marT="29128" marB="291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6756927"/>
                  </a:ext>
                </a:extLst>
              </a:tr>
              <a:tr h="58255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1"/>
                        <a:t>Art. 248 </a:t>
                      </a:r>
                      <a:r>
                        <a:rPr lang="en-US" sz="1600" b="1" err="1"/>
                        <a:t>c.p.p.</a:t>
                      </a:r>
                      <a:endParaRPr lang="en-US" sz="1600"/>
                    </a:p>
                  </a:txBody>
                  <a:tcPr marL="58256" marR="58256" marT="29128" marB="291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it-IT" sz="1600"/>
                        <a:t>Richiesta di consegna preventiva — obbligo di esibizione dei dati da parte del detentore</a:t>
                      </a:r>
                    </a:p>
                  </a:txBody>
                  <a:tcPr marL="58256" marR="58256" marT="29128" marB="291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212044"/>
                  </a:ext>
                </a:extLst>
              </a:tr>
              <a:tr h="23302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1"/>
                        <a:t>Art. 249 </a:t>
                      </a:r>
                      <a:r>
                        <a:rPr lang="en-US" sz="1600" b="1" err="1"/>
                        <a:t>c.p.p.</a:t>
                      </a:r>
                      <a:endParaRPr lang="en-US" sz="1600"/>
                    </a:p>
                  </a:txBody>
                  <a:tcPr marL="58256" marR="58256" marT="29128" marB="291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it-IT" sz="1600"/>
                        <a:t>Perquisizione personale e limitazioni</a:t>
                      </a:r>
                    </a:p>
                  </a:txBody>
                  <a:tcPr marL="58256" marR="58256" marT="29128" marB="291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4384387"/>
                  </a:ext>
                </a:extLst>
              </a:tr>
              <a:tr h="23302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1" dirty="0"/>
                        <a:t>Art. 250 </a:t>
                      </a:r>
                      <a:r>
                        <a:rPr lang="en-US" sz="1600" b="1" dirty="0" err="1"/>
                        <a:t>c.p.p.</a:t>
                      </a:r>
                      <a:endParaRPr lang="en-US" sz="1600" dirty="0"/>
                    </a:p>
                  </a:txBody>
                  <a:tcPr marL="58256" marR="58256" marT="29128" marB="291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it-IT" sz="1600"/>
                        <a:t>Perquisizione locale</a:t>
                      </a:r>
                    </a:p>
                  </a:txBody>
                  <a:tcPr marL="58256" marR="58256" marT="29128" marB="291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0110322"/>
                  </a:ext>
                </a:extLst>
              </a:tr>
              <a:tr h="40778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1"/>
                        <a:t>Art. 352 </a:t>
                      </a:r>
                      <a:r>
                        <a:rPr lang="en-US" sz="1600" b="1" err="1"/>
                        <a:t>c.p.p.</a:t>
                      </a:r>
                      <a:endParaRPr lang="en-US" sz="1600"/>
                    </a:p>
                  </a:txBody>
                  <a:tcPr marL="58256" marR="58256" marT="29128" marB="291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it-IT" sz="1600"/>
                        <a:t>Perquisizioni di iniziativa della </a:t>
                      </a:r>
                      <a:r>
                        <a:rPr lang="it-IT" sz="1600" b="1"/>
                        <a:t>P.G.</a:t>
                      </a:r>
                      <a:r>
                        <a:rPr lang="it-IT" sz="1600"/>
                        <a:t> nei casi di flagranza o evasione</a:t>
                      </a:r>
                    </a:p>
                  </a:txBody>
                  <a:tcPr marL="58256" marR="58256" marT="29128" marB="291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2387553"/>
                  </a:ext>
                </a:extLst>
              </a:tr>
              <a:tr h="23302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1"/>
                        <a:t>Art. 353 </a:t>
                      </a:r>
                      <a:r>
                        <a:rPr lang="en-US" sz="1600" b="1" err="1"/>
                        <a:t>c.p.p.</a:t>
                      </a:r>
                      <a:endParaRPr lang="en-US" sz="1600"/>
                    </a:p>
                  </a:txBody>
                  <a:tcPr marL="58256" marR="58256" marT="29128" marB="291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it-IT" sz="1600"/>
                        <a:t>Sequestro conseguente a perquisizione</a:t>
                      </a:r>
                    </a:p>
                  </a:txBody>
                  <a:tcPr marL="58256" marR="58256" marT="29128" marB="291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604645"/>
                  </a:ext>
                </a:extLst>
              </a:tr>
              <a:tr h="407789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600" b="1"/>
                        <a:t>Art. 354 c.p.p.</a:t>
                      </a:r>
                      <a:endParaRPr lang="en-US" sz="1600"/>
                    </a:p>
                  </a:txBody>
                  <a:tcPr marL="58256" marR="58256" marT="29128" marB="291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it-IT" sz="1600" dirty="0"/>
                        <a:t>Accertamenti urgenti e sequestro ad opera della P.G. in attesa del P.M.</a:t>
                      </a:r>
                    </a:p>
                  </a:txBody>
                  <a:tcPr marL="58256" marR="58256" marT="29128" marB="291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50752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3174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29DB55-200E-8E6E-6D9E-3357D59DC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15EA86A-5110-346D-3EC2-AAD63FD1E90B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E8F1E51-9B2B-C6CF-51CF-A66E5F7DF6AD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BAAE9AC5-4477-5C69-65E0-76E835A87BDD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1AD6CA65-B295-75B5-D832-E43299FA7058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it-IT" sz="2400" b="1" dirty="0"/>
              <a:t>Presupposti Applicativi:</a:t>
            </a:r>
          </a:p>
          <a:p>
            <a:endParaRPr lang="it-IT" sz="2200" b="1" dirty="0"/>
          </a:p>
          <a:p>
            <a:pPr algn="just"/>
            <a:r>
              <a:rPr lang="it-IT" sz="2400" b="1" dirty="0"/>
              <a:t>Fondato motivo </a:t>
            </a:r>
            <a:r>
              <a:rPr lang="it-IT" sz="2400" dirty="0"/>
              <a:t>di ritenere che nei sistemi o supporti informatici siano occultati il corpo del reato o cose pertinenti al reato (art. 247 co. 1-bis c.p.p.).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198E464-EEA1-4866-F77E-E8E8080D6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59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AE8AE1-94EA-2F4A-8906-3B7B170F3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A70D190-D28A-6C1C-B2B8-C13A11BC0EAF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A8DB021-377C-7E30-BB99-CB78D03C02B8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7DE4B794-000B-230B-BEA3-65BE98EAB25D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0441398-2ECD-3DDC-2BB0-36B40E368E1B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it-IT" sz="2400" b="1" dirty="0"/>
              <a:t>Presupposti Applicativi:</a:t>
            </a:r>
          </a:p>
          <a:p>
            <a:endParaRPr lang="it-IT" sz="2200" b="1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/>
              <a:t>La perquisizione informatica è disposta con </a:t>
            </a:r>
            <a:r>
              <a:rPr lang="it-IT" sz="2400" b="1" dirty="0"/>
              <a:t>decreto motivato</a:t>
            </a:r>
            <a:r>
              <a:rPr lang="it-IT" sz="2400" dirty="0"/>
              <a:t> del P.M. o del G.I.P..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/>
              <a:t>la P.G. può </a:t>
            </a:r>
            <a:r>
              <a:rPr lang="it-IT" sz="2400" b="1" dirty="0"/>
              <a:t>procedere d'iniziativa solo nei casi tassativi previsti </a:t>
            </a:r>
            <a:r>
              <a:rPr lang="it-IT" sz="2400" dirty="0"/>
              <a:t>dall'art. 352 c.p.p. (</a:t>
            </a:r>
            <a:r>
              <a:rPr lang="it-IT" sz="2400" b="1" dirty="0"/>
              <a:t>flagranza di reato, stato di fermo, evasione</a:t>
            </a:r>
            <a:r>
              <a:rPr lang="it-IT" sz="2400" dirty="0"/>
              <a:t>), con obbligo di immediata comunicazione al P.M.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E6C61B8-D2C0-2732-D607-5DCAB501C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535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00F72B-97E0-2D46-08CB-C536A82E0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02A6C61-FF09-0189-AE35-E523B5929FA7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39BBB5F-D786-0E59-3FE6-74459417CD5C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D7E593F7-D304-53DC-69B4-ED728A6FF4CE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BF479D9-0218-0A04-898B-D5132E907A9D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it-IT" sz="2400" b="1" dirty="0"/>
              <a:t>Cosa perquisire?</a:t>
            </a:r>
          </a:p>
          <a:p>
            <a:endParaRPr lang="it-IT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/>
              <a:t>Dispositivi </a:t>
            </a:r>
            <a:r>
              <a:rPr lang="it-IT" sz="2400" i="1" dirty="0"/>
              <a:t>endpoint</a:t>
            </a:r>
            <a:r>
              <a:rPr lang="it-IT" sz="2400" dirty="0"/>
              <a:t>: PC, laptop, tablet, smartphone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/>
              <a:t>Supporti rimovibili: HDD esterni, SSD, chiavette USB, SD card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/>
              <a:t>Archivi </a:t>
            </a:r>
            <a:r>
              <a:rPr lang="it-IT" sz="2400" i="1" dirty="0"/>
              <a:t>cloud</a:t>
            </a:r>
            <a:r>
              <a:rPr lang="it-IT" sz="2400" dirty="0"/>
              <a:t> e caselle di posta elettronica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/>
              <a:t>Apparati di rete: router, switch, NAS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/>
              <a:t>Sistemi di videosorveglianza digitale (DVR/NVR)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E70DC1A-7CCD-86C6-08D1-86ED7C499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743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FCC96A-9DB1-198E-BDB8-87DD1A8AF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1A499DE-F0AB-0EAB-2FF2-E2AC4055DC38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FA3AD2E-D9BF-6DD8-D120-F39BCC2CAFEC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D360EBE9-4317-9EAE-525A-70F60AE8C619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2E76D55-A6C8-C4ED-4A04-77288919AB49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it-IT" sz="2400" b="1" dirty="0"/>
              <a:t>Cosa Cerchiamo? EVIDENZE DIGITALI.</a:t>
            </a:r>
          </a:p>
          <a:p>
            <a:pPr algn="just"/>
            <a:r>
              <a:rPr lang="it-IT" sz="2400" dirty="0"/>
              <a:t>Ogni </a:t>
            </a:r>
            <a:r>
              <a:rPr lang="it-IT" sz="2400" b="1" dirty="0"/>
              <a:t>dato informatico rilevante </a:t>
            </a:r>
            <a:r>
              <a:rPr lang="it-IT" sz="2400" dirty="0"/>
              <a:t>ai fini dell’indagine o della prova.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 err="1"/>
              <a:t>Catteristiche</a:t>
            </a:r>
            <a:r>
              <a:rPr lang="it-IT" sz="2400" dirty="0"/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/>
              <a:t>È </a:t>
            </a:r>
            <a:r>
              <a:rPr lang="it-IT" sz="2400" b="1" dirty="0"/>
              <a:t>immateriale</a:t>
            </a:r>
            <a:r>
              <a:rPr lang="it-IT" sz="2400" dirty="0"/>
              <a:t>: non coincide con il supporto fisico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/>
              <a:t>È </a:t>
            </a:r>
            <a:r>
              <a:rPr lang="it-IT" sz="2400" b="1" dirty="0"/>
              <a:t>fragile</a:t>
            </a:r>
            <a:r>
              <a:rPr lang="it-IT" sz="2400" dirty="0"/>
              <a:t>: può essere alterata o cancellata facilmente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/>
              <a:t>È </a:t>
            </a:r>
            <a:r>
              <a:rPr lang="it-IT" sz="2400" b="1" dirty="0"/>
              <a:t>duplicabile</a:t>
            </a:r>
            <a:r>
              <a:rPr lang="it-IT" sz="2400" dirty="0"/>
              <a:t>: può essere copiata fedelmente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/>
              <a:t>È </a:t>
            </a:r>
            <a:r>
              <a:rPr lang="it-IT" sz="2400" b="1" dirty="0"/>
              <a:t>verificabile</a:t>
            </a:r>
            <a:r>
              <a:rPr lang="it-IT" sz="2400" dirty="0"/>
              <a:t>: l’integrità si controlla con </a:t>
            </a:r>
            <a:r>
              <a:rPr lang="it-IT" sz="2400" dirty="0" err="1"/>
              <a:t>hash</a:t>
            </a:r>
            <a:endParaRPr lang="it-IT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/>
              <a:t>Può essere </a:t>
            </a:r>
            <a:r>
              <a:rPr lang="it-IT" sz="2400" b="1" dirty="0"/>
              <a:t>volatile</a:t>
            </a:r>
            <a:r>
              <a:rPr lang="it-IT" sz="2400" dirty="0"/>
              <a:t>: alcune tracce si perdono rapidamente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b="1" dirty="0"/>
              <a:t>Dipende dal contesto tecnico</a:t>
            </a:r>
            <a:r>
              <a:rPr lang="it-IT" sz="2400" dirty="0"/>
              <a:t>: va interpretata correttamente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71785B4-DB96-602A-05CD-C868AFC4D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451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F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46AB01-AF0E-D7BF-D05E-F9FA89931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59F1F91-842E-2926-A24D-43ADE608E3DE}"/>
              </a:ext>
            </a:extLst>
          </p:cNvPr>
          <p:cNvSpPr/>
          <p:nvPr/>
        </p:nvSpPr>
        <p:spPr>
          <a:xfrm>
            <a:off x="0" y="0"/>
            <a:ext cx="320040" cy="514350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2A5E0778-FA11-4C90-B806-2F91F2E6F84B}"/>
              </a:ext>
            </a:extLst>
          </p:cNvPr>
          <p:cNvSpPr/>
          <p:nvPr/>
        </p:nvSpPr>
        <p:spPr>
          <a:xfrm>
            <a:off x="0" y="4663440"/>
            <a:ext cx="9144000" cy="480060"/>
          </a:xfrm>
          <a:prstGeom prst="rect">
            <a:avLst/>
          </a:prstGeom>
          <a:solidFill>
            <a:srgbClr val="1E4D8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F947A5A-4A2A-BE7F-3A55-BA69F86BE7DF}"/>
              </a:ext>
            </a:extLst>
          </p:cNvPr>
          <p:cNvSpPr/>
          <p:nvPr/>
        </p:nvSpPr>
        <p:spPr>
          <a:xfrm>
            <a:off x="640080" y="1738858"/>
            <a:ext cx="8229600" cy="11542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0" algn="ctr"/>
            <a:r>
              <a:rPr lang="it-IT" sz="4000" b="1" dirty="0">
                <a:solidFill>
                  <a:schemeClr val="bg1"/>
                </a:solidFill>
              </a:rPr>
              <a:t>Accorgimenti esecutivi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BE91D4CF-CAE0-4EF7-307E-6FD63A1164FC}"/>
              </a:ext>
            </a:extLst>
          </p:cNvPr>
          <p:cNvSpPr/>
          <p:nvPr/>
        </p:nvSpPr>
        <p:spPr>
          <a:xfrm>
            <a:off x="640080" y="47091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AC1C6FF-8DB5-73D1-3E6C-C2F1404A8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2">
            <a:extLst>
              <a:ext uri="{FF2B5EF4-FFF2-40B4-BE49-F238E27FC236}">
                <a16:creationId xmlns:a16="http://schemas.microsoft.com/office/drawing/2014/main" id="{7ACF8F6F-0137-6D41-2455-2B51306F92F6}"/>
              </a:ext>
            </a:extLst>
          </p:cNvPr>
          <p:cNvSpPr/>
          <p:nvPr/>
        </p:nvSpPr>
        <p:spPr>
          <a:xfrm>
            <a:off x="365760" y="4099810"/>
            <a:ext cx="8778240" cy="609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4383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8F5A90-138D-3C68-5E5B-209862134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2A2D688-47C0-82C8-FA78-2FB2CDBE3AF9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5351659-75EB-C912-02A5-D2552F4A04DB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1D0BA196-C43C-2FFC-DEA6-84B1E679C3F8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DA0DA3D-6C16-7FCD-A289-9EEDDD732EDE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endParaRPr lang="it-IT" sz="2400" b="1" dirty="0"/>
          </a:p>
          <a:p>
            <a:endParaRPr lang="it-IT" sz="2400" dirty="0"/>
          </a:p>
          <a:p>
            <a:pPr>
              <a:buNone/>
            </a:pPr>
            <a:r>
              <a:rPr lang="it-IT" sz="3200" b="1" dirty="0">
                <a:solidFill>
                  <a:srgbClr val="1A1F3C"/>
                </a:solidFill>
              </a:rPr>
              <a:t>📌 Regola d’oro: L’originale non si altera</a:t>
            </a:r>
          </a:p>
          <a:p>
            <a:endParaRPr lang="it-IT" sz="2400" dirty="0"/>
          </a:p>
          <a:p>
            <a:pPr marL="342900" indent="-342900" algn="just">
              <a:buFont typeface="Arial" panose="020B0604020202020204" pitchFamily="34" charset="0"/>
              <a:buChar char="►"/>
            </a:pPr>
            <a:r>
              <a:rPr lang="it-IT" sz="2200" dirty="0"/>
              <a:t>Operare </a:t>
            </a:r>
            <a:r>
              <a:rPr lang="it-IT" sz="2200" b="1" dirty="0"/>
              <a:t>senza modificare</a:t>
            </a:r>
            <a:r>
              <a:rPr lang="it-IT" sz="2200" dirty="0"/>
              <a:t> il contenuto del supporto esaminato</a:t>
            </a:r>
          </a:p>
          <a:p>
            <a:pPr marL="342900" indent="-342900" algn="just">
              <a:buFont typeface="Arial" panose="020B0604020202020204" pitchFamily="34" charset="0"/>
              <a:buChar char="►"/>
            </a:pPr>
            <a:r>
              <a:rPr lang="it-IT" sz="2200" dirty="0"/>
              <a:t>Usare </a:t>
            </a:r>
            <a:r>
              <a:rPr lang="it-IT" sz="2200" b="1" dirty="0" err="1"/>
              <a:t>write</a:t>
            </a:r>
            <a:r>
              <a:rPr lang="it-IT" sz="2200" b="1" dirty="0"/>
              <a:t> </a:t>
            </a:r>
            <a:r>
              <a:rPr lang="it-IT" sz="2200" b="1" dirty="0" err="1"/>
              <a:t>blocker</a:t>
            </a:r>
            <a:r>
              <a:rPr lang="it-IT" sz="2200" dirty="0"/>
              <a:t> hardware o software per ogni acquisizione</a:t>
            </a:r>
          </a:p>
          <a:p>
            <a:pPr marL="342900" indent="-342900" algn="just">
              <a:buFont typeface="Arial" panose="020B0604020202020204" pitchFamily="34" charset="0"/>
              <a:buChar char="►"/>
            </a:pPr>
            <a:r>
              <a:rPr lang="it-IT" sz="2200" dirty="0"/>
              <a:t>Impedire qualsiasi </a:t>
            </a:r>
            <a:r>
              <a:rPr lang="it-IT" sz="2200" b="1" dirty="0"/>
              <a:t>scrittura sul supporto originale</a:t>
            </a:r>
            <a:r>
              <a:rPr lang="it-IT" sz="2200" dirty="0"/>
              <a:t> durante la fase di acquisizione</a:t>
            </a:r>
          </a:p>
          <a:p>
            <a:endParaRPr lang="it-IT" sz="2400" dirty="0"/>
          </a:p>
          <a:p>
            <a:pPr>
              <a:buNone/>
            </a:pPr>
            <a:r>
              <a:rPr lang="it-IT" i="1" dirty="0">
                <a:solidFill>
                  <a:srgbClr val="B85042"/>
                </a:solidFill>
              </a:rPr>
              <a:t>Un dato alterato, anche involontariamente, può rendere inutilizzabile l’intera evidenza in sede processuale.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198C4CF-5FDA-7F0F-BFB8-8ED485EC0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88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6816D1-A137-4F38-F1BF-B46FED4F4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F915390-CD76-3583-78B1-556A0CA12F62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4D3FB2B-0FD3-887E-CEFF-AA4657CA924E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C590B1C-BBE0-E326-0BCF-81943B6288AC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3BBC1A0-2A93-1A84-BD0C-9CA708F03650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Acquisizione forense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Copia bit-a-bit</a:t>
            </a: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del supporto originale (</a:t>
            </a:r>
            <a:r>
              <a:rPr kumimoji="0" lang="it-IT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forensic</a:t>
            </a: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image) — strumenti certificati: </a:t>
            </a:r>
            <a:r>
              <a:rPr kumimoji="0" lang="it-IT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dd</a:t>
            </a: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FTK </a:t>
            </a:r>
            <a:r>
              <a:rPr kumimoji="0" lang="it-IT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Imager</a:t>
            </a: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it-IT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Guymager</a:t>
            </a:r>
            <a:endParaRPr kumimoji="0" lang="it-IT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Hash prima e dopo</a:t>
            </a: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MD5 / SHA-256 sul supporto originale e sulla copia acquisita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Verifica della corrispondenza</a:t>
            </a: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se i valori coincidono, la copia è perfetta e difendibile in tribunale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1" u="none" strike="noStrike" kern="1200" cap="none" spc="0" normalizeH="0" baseline="0" noProof="0" dirty="0">
                <a:ln>
                  <a:noFill/>
                </a:ln>
                <a:solidFill>
                  <a:srgbClr val="2D7D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anche un solo bit fosse diverso, </a:t>
            </a:r>
            <a:r>
              <a:rPr kumimoji="0" lang="it-IT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2D7D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l’hash</a:t>
            </a:r>
            <a:r>
              <a:rPr kumimoji="0" lang="it-IT" sz="1800" b="0" i="1" u="none" strike="noStrike" kern="1200" cap="none" spc="0" normalizeH="0" baseline="0" noProof="0" dirty="0">
                <a:ln>
                  <a:noFill/>
                </a:ln>
                <a:solidFill>
                  <a:srgbClr val="2D7D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cambierebbe radicalmente — l’anomalia sarebbe immediatamente rilevabile.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39753FF-9065-C916-D68B-D8BF11152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494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7FA4C3-4DA1-26A3-A478-1A167C862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961D3C1-9DE7-A587-D1FE-EFC7F3687AB7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F95E02F-C170-9B7E-458C-0B63B949434C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E3635731-E8CE-6A92-7513-7FECD9CA5AF0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47D727D-01C4-B478-A133-42FF2185D5BB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/>
            <a:r>
              <a:rPr lang="it-IT" sz="2400" b="1" dirty="0"/>
              <a:t>Documentazione e Catena di Custodia. </a:t>
            </a:r>
          </a:p>
          <a:p>
            <a:pPr algn="just"/>
            <a:endParaRPr lang="it-IT" sz="2400" b="1" dirty="0"/>
          </a:p>
          <a:p>
            <a:pPr algn="just"/>
            <a:r>
              <a:rPr lang="it-IT" sz="2400" dirty="0"/>
              <a:t>Redazione di </a:t>
            </a:r>
            <a:r>
              <a:rPr lang="it-IT" sz="2400" b="1" dirty="0"/>
              <a:t>verbale dettagliato</a:t>
            </a:r>
            <a:r>
              <a:rPr lang="it-IT" sz="2400" dirty="0"/>
              <a:t> contenente: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/>
              <a:t>Descrizione dello stato fisico dei dispositivi rinvenuti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/>
              <a:t>Identificativi univoci (numero seriale, marca, modello)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/>
              <a:t>Operazioni eseguite con indicazione cronologica (</a:t>
            </a:r>
            <a:r>
              <a:rPr lang="it-IT" sz="2400" i="1" dirty="0" err="1"/>
              <a:t>timestamp</a:t>
            </a:r>
            <a:r>
              <a:rPr lang="it-IT" sz="2400" dirty="0"/>
              <a:t>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/>
              <a:t>Valori </a:t>
            </a:r>
            <a:r>
              <a:rPr lang="it-IT" sz="2400" dirty="0" err="1"/>
              <a:t>hash</a:t>
            </a:r>
            <a:r>
              <a:rPr lang="it-IT" sz="2400" dirty="0"/>
              <a:t> calcolati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/>
              <a:t>Nominativi degli operatori e degli eventuali assistenti tecnici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7EDAD80-21B8-F5F7-F42C-51BA80C1C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20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9D14E7-E4A4-AB0F-F842-38FAB8402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B8E21BF-C50E-62AC-5DE3-CC133D1F7DF1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DCB0C71-652B-A6CB-61B6-03B0B4E9B560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BA581DB8-55F7-D18C-298D-20E16D773EB7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EA33482-72FA-3415-2CA0-F598317DC397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/>
            <a:r>
              <a:rPr lang="it-IT" sz="2400" dirty="0"/>
              <a:t>La </a:t>
            </a:r>
            <a:r>
              <a:rPr lang="it-IT" sz="2400" b="1" dirty="0"/>
              <a:t>triade CIA</a:t>
            </a:r>
            <a:r>
              <a:rPr lang="it-IT" sz="2400" dirty="0"/>
              <a:t> è un modello base della sicurezza informatica fondato su tre principi:</a:t>
            </a:r>
          </a:p>
          <a:p>
            <a:endParaRPr lang="it-IT" sz="2000" dirty="0"/>
          </a:p>
          <a:p>
            <a:r>
              <a:rPr lang="it-IT" sz="2000" b="1" dirty="0"/>
              <a:t>C – </a:t>
            </a:r>
            <a:r>
              <a:rPr lang="it-IT" sz="2000" b="1" dirty="0" err="1"/>
              <a:t>Confidentiality</a:t>
            </a:r>
            <a:r>
              <a:rPr lang="it-IT" sz="2000" b="1" dirty="0"/>
              <a:t> (Riservatezza)</a:t>
            </a:r>
            <a:br>
              <a:rPr lang="it-IT" sz="2000" dirty="0"/>
            </a:br>
            <a:r>
              <a:rPr lang="it-IT" sz="2000" dirty="0"/>
              <a:t>proteggere i dati da accessi non autorizzati </a:t>
            </a:r>
          </a:p>
          <a:p>
            <a:r>
              <a:rPr lang="it-IT" sz="2000" b="1" dirty="0"/>
              <a:t>I – </a:t>
            </a:r>
            <a:r>
              <a:rPr lang="it-IT" sz="2000" b="1" dirty="0" err="1"/>
              <a:t>Integrity</a:t>
            </a:r>
            <a:r>
              <a:rPr lang="it-IT" sz="2000" b="1" dirty="0"/>
              <a:t> (Integrità)</a:t>
            </a:r>
            <a:br>
              <a:rPr lang="it-IT" sz="2000" dirty="0"/>
            </a:br>
            <a:r>
              <a:rPr lang="it-IT" sz="2000" dirty="0"/>
              <a:t>garantire che i dati non siano alterati </a:t>
            </a:r>
          </a:p>
          <a:p>
            <a:r>
              <a:rPr lang="it-IT" sz="2000" b="1" dirty="0"/>
              <a:t>A – </a:t>
            </a:r>
            <a:r>
              <a:rPr lang="it-IT" sz="2000" b="1" dirty="0" err="1"/>
              <a:t>Availability</a:t>
            </a:r>
            <a:r>
              <a:rPr lang="it-IT" sz="2000" b="1" dirty="0"/>
              <a:t> (Disponibilità)</a:t>
            </a:r>
            <a:br>
              <a:rPr lang="it-IT" sz="2000" dirty="0"/>
            </a:br>
            <a:r>
              <a:rPr lang="it-IT" sz="2000" dirty="0"/>
              <a:t>rendere i dati accessibili quando servono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5F5D63F-7C3B-BCF1-B004-76F3808C7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17A6F010-BCC4-1837-5A5D-FFC3A68987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6055" y="2160331"/>
            <a:ext cx="2512229" cy="246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1847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F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44DD98-72C7-0DBB-CE4E-CB1821AFB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EE59560-F1E9-EB5F-272B-BD02842AB02D}"/>
              </a:ext>
            </a:extLst>
          </p:cNvPr>
          <p:cNvSpPr/>
          <p:nvPr/>
        </p:nvSpPr>
        <p:spPr>
          <a:xfrm>
            <a:off x="0" y="0"/>
            <a:ext cx="320040" cy="514350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55454C1-26EC-A0F3-1930-B9A7323D214C}"/>
              </a:ext>
            </a:extLst>
          </p:cNvPr>
          <p:cNvSpPr/>
          <p:nvPr/>
        </p:nvSpPr>
        <p:spPr>
          <a:xfrm>
            <a:off x="0" y="4663440"/>
            <a:ext cx="9144000" cy="480060"/>
          </a:xfrm>
          <a:prstGeom prst="rect">
            <a:avLst/>
          </a:prstGeom>
          <a:solidFill>
            <a:srgbClr val="1E4D8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1FC51B8-5DCF-B340-7ECC-B873CA6F48C0}"/>
              </a:ext>
            </a:extLst>
          </p:cNvPr>
          <p:cNvSpPr/>
          <p:nvPr/>
        </p:nvSpPr>
        <p:spPr>
          <a:xfrm>
            <a:off x="640080" y="1738858"/>
            <a:ext cx="8229600" cy="11542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Modalità </a:t>
            </a:r>
            <a:r>
              <a:rPr lang="it-IT" sz="4000" b="1" dirty="0">
                <a:solidFill>
                  <a:prstClr val="white"/>
                </a:solidFill>
                <a:latin typeface="Calibri" panose="020F0502020204030204"/>
              </a:rPr>
              <a:t>operative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35E306E9-916D-9F05-7EC8-4B882210C929}"/>
              </a:ext>
            </a:extLst>
          </p:cNvPr>
          <p:cNvSpPr/>
          <p:nvPr/>
        </p:nvSpPr>
        <p:spPr>
          <a:xfrm>
            <a:off x="640080" y="47091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316F172-7806-1E88-DB0F-310C4799F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2">
            <a:extLst>
              <a:ext uri="{FF2B5EF4-FFF2-40B4-BE49-F238E27FC236}">
                <a16:creationId xmlns:a16="http://schemas.microsoft.com/office/drawing/2014/main" id="{95C426C0-5E4E-C784-6DD3-50E3BC52B69D}"/>
              </a:ext>
            </a:extLst>
          </p:cNvPr>
          <p:cNvSpPr/>
          <p:nvPr/>
        </p:nvSpPr>
        <p:spPr>
          <a:xfrm>
            <a:off x="365760" y="4099810"/>
            <a:ext cx="8778240" cy="609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3583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35DEC3-2E6F-DDE2-FFA4-43E4069A9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4BDFEEE-0803-0747-FF91-8E589B1C1CCB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363FAC1-EB0C-0B40-81C3-C8E6FCE9A29F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A624CAF0-D325-F8D8-F068-CFF96115977B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5C9A0A3-F88D-95CA-85C9-7EDA4A780AEE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it-IT" sz="2400" b="1" dirty="0"/>
              <a:t>Modalità 1: Estrazione sul posto</a:t>
            </a:r>
          </a:p>
          <a:p>
            <a:pPr algn="just"/>
            <a:endParaRPr lang="it-IT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/>
              <a:t>La copia forense integrale (</a:t>
            </a:r>
            <a:r>
              <a:rPr lang="it-IT" sz="2000" b="1" dirty="0"/>
              <a:t>copia-mezzo</a:t>
            </a:r>
            <a:r>
              <a:rPr lang="it-IT" sz="2000" dirty="0"/>
              <a:t>) viene eseguita direttamente durante la perquisizione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/>
              <a:t>L'interessato e il suo difensore hanno diritto di assistere a tutte le operazioni — comunicarlo prima di iniziare e darne atto a verbale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/>
              <a:t>Al termine, il dispositivo originale viene </a:t>
            </a:r>
            <a:r>
              <a:rPr lang="it-IT" sz="2000" b="1" dirty="0"/>
              <a:t>restituito</a:t>
            </a:r>
            <a:r>
              <a:rPr lang="it-IT" sz="2000" dirty="0"/>
              <a:t> all'avente diritto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/>
              <a:t>Si procede poi alla selezione dei soli dati pertinenti (</a:t>
            </a:r>
            <a:r>
              <a:rPr lang="it-IT" sz="2000" b="1" dirty="0"/>
              <a:t>copia-fine</a:t>
            </a:r>
            <a:r>
              <a:rPr lang="it-IT" sz="2000" dirty="0"/>
              <a:t>) secondo i criteri del decreto</a:t>
            </a:r>
          </a:p>
          <a:p>
            <a:pPr algn="just"/>
            <a:endParaRPr lang="it-IT" sz="2000" dirty="0"/>
          </a:p>
          <a:p>
            <a:endParaRPr lang="it-IT" sz="2400" b="1" dirty="0"/>
          </a:p>
          <a:p>
            <a:endParaRPr lang="it-IT" sz="2400" b="1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BC81BF07-1BBC-F83C-4D54-F4A85C01A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3224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946C79-C175-F284-0FBD-9F773F680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1606BB4-C41E-3A79-1DB5-E8445D70D47A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5A95E0A-96DD-D3C8-F2FF-D8DF8A8540DD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60E5B76E-4C3F-D98E-566D-5A2EFE94482D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6D6F4646-746D-216B-5413-29407587E845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it-IT" sz="2400" b="1" dirty="0"/>
              <a:t>Modalità 2: Sequestro con estrazione differita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altLang="it-IT" sz="2000" dirty="0">
              <a:latin typeface="Arial" panose="020B060402020202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altLang="it-IT" sz="2000" dirty="0"/>
              <a:t>Si usa quando l'estrazione sul posto non è tecnicamente praticabile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altLang="it-IT" sz="2000" dirty="0"/>
              <a:t>Il dispositivo viene sequestrato e comunicato immediatamente al PM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altLang="it-IT" sz="2000" dirty="0"/>
              <a:t>L'estrazione viene eseguita in laboratorio nei giorni successivi, sempre con le forme della perquisizione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altLang="it-IT" sz="2000" dirty="0"/>
              <a:t>L'interessato e il difensore devono essere avvisati per iscritto con congruo anticipo, con indicazione di data, ora e luogo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altLang="it-IT" sz="2000" dirty="0"/>
              <a:t>Hanno diritto di assistere e nominare un consulente tecnico di parte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altLang="it-IT" sz="2000" dirty="0"/>
              <a:t>Al termine, il dispositivo originale viene restituito </a:t>
            </a:r>
          </a:p>
          <a:p>
            <a:pPr algn="just"/>
            <a:endParaRPr lang="it-IT" sz="2000" dirty="0"/>
          </a:p>
          <a:p>
            <a:endParaRPr lang="it-IT" sz="2400" b="1" dirty="0"/>
          </a:p>
          <a:p>
            <a:endParaRPr lang="it-IT" sz="2400" b="1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C934749-6A07-5369-06B0-ECD447E28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6088292A-99CD-1A90-D876-6BE6DCBC1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592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D3E2D4-9042-36CF-BC38-2841B107C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7C981CC-0C54-E473-25D4-B575703ECC57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9764CAB-C553-18CF-2323-ED4A5BFE4976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3E758B8-C6F6-A6C9-954D-8B5E6DD162CD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DDED394-DDA1-DBB7-C2FD-10936DE6CD73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/>
            <a:r>
              <a:rPr lang="it-IT" sz="2400" b="1" dirty="0"/>
              <a:t>Modalità 3: Ispezione diretta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altLang="it-IT" sz="2000" dirty="0">
              <a:latin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/>
              <a:t>La P.G. opera direttamente sul dispositivo originale, senza estrarne copia forense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/>
              <a:t>È ammessa </a:t>
            </a:r>
            <a:r>
              <a:rPr lang="it-IT" sz="2000" b="1" dirty="0"/>
              <a:t>solo previo consenso esplicito</a:t>
            </a:r>
            <a:r>
              <a:rPr lang="it-IT" sz="2000" dirty="0"/>
              <a:t> dell'interessato e del difensore, se presente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/>
              <a:t>Il consenso deve essere documentato nel verbale con </a:t>
            </a:r>
            <a:r>
              <a:rPr lang="it-IT" sz="2000" b="1" dirty="0"/>
              <a:t>indicazione nominativa</a:t>
            </a:r>
            <a:r>
              <a:rPr lang="it-IT" sz="2000" dirty="0"/>
              <a:t> di chi lo ha prestato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/>
              <a:t>Se le operazioni sono ritenute adeguate alle esigenze investigative, non si procede al sequestro del dispositivo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2000" dirty="0"/>
          </a:p>
          <a:p>
            <a:pPr algn="just"/>
            <a:r>
              <a:rPr lang="it-IT" sz="2000" dirty="0"/>
              <a:t>⚠️ </a:t>
            </a:r>
            <a:r>
              <a:rPr lang="it-IT" sz="1200" dirty="0"/>
              <a:t>Ogni interazione diretta con il dispositivo originale altera inevitabilmente alcuni metadati (</a:t>
            </a:r>
            <a:r>
              <a:rPr lang="it-IT" sz="1200" dirty="0" err="1"/>
              <a:t>timestamp</a:t>
            </a:r>
            <a:r>
              <a:rPr lang="it-IT" sz="1200" dirty="0"/>
              <a:t>, log di sistema). Questa modalità va usata solo quando le Modalità 1 e 2 non sono praticabili. Motivare la scelta nel verbale.</a:t>
            </a:r>
          </a:p>
          <a:p>
            <a:pPr algn="just"/>
            <a:endParaRPr lang="it-IT" sz="2000" dirty="0"/>
          </a:p>
          <a:p>
            <a:pPr algn="just"/>
            <a:endParaRPr lang="it-IT" sz="2400" b="1" dirty="0"/>
          </a:p>
          <a:p>
            <a:pPr algn="just"/>
            <a:endParaRPr lang="it-IT" sz="2400" b="1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D31F2B1-E1A0-DB71-E6B1-041939608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BFE200E4-A345-D56E-C89E-29AF30F64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271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723D5F-27B0-6412-60E9-C1DDB3153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15EDFFF-D91A-80D4-0BB5-8853B598BFC3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3E1F576-D562-5602-6517-5D60BB91BAF9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ED53C541-3487-80D4-A28E-FE676659562D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BE75A49-2CD6-239A-766D-570D19895DC1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Procedura d’urgenza: quando si applica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P.G. si trova in urgenza quando non è possibile eseguire la perquisizione informatica sul posto: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Mancanza di strumenti tecnici (</a:t>
            </a:r>
            <a:r>
              <a:rPr kumimoji="0" lang="it-IT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write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blocker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software forense)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Assenza di personale con competenze specialistiche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Rischio concreto che i dati vengano alterati o cancellati prima che il PM assuma la direzione delle indagini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B8504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⚠️ L’urgenza NON autorizza l’analisi.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B8504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Autorizza solo la </a:t>
            </a:r>
            <a:r>
              <a:rPr kumimoji="0" lang="it-IT" sz="2400" b="1" i="0" u="sng" strike="noStrike" kern="1200" cap="none" spc="0" normalizeH="0" baseline="0" noProof="0" dirty="0">
                <a:ln>
                  <a:noFill/>
                </a:ln>
                <a:solidFill>
                  <a:srgbClr val="B8504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messa in sicurezza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B8504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del dispositivo.</a:t>
            </a: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5888072-1C8A-F903-0628-63D83F273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BC50526C-CF48-074D-F7CC-83B83CB704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9969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DFAA37-50F5-F02D-A1EE-962B1A6AB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5959936-E9EA-5BA5-F247-4B6172F4606D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AFC7B46-480F-2A1A-813E-2DA352B8FC1D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BA6CC4C5-24A9-CA88-4D83-5845193AE0B0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7A22875-7B0C-7ADD-9E06-C3F1B5B0267C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/>
            <a:r>
              <a:rPr lang="it-IT" sz="2400" b="1" dirty="0"/>
              <a:t>Passo 1 — Sequestro cautelativo del dispositivo </a:t>
            </a:r>
            <a:r>
              <a:rPr lang="it-IT" sz="1400" b="1" dirty="0"/>
              <a:t>(</a:t>
            </a:r>
            <a:r>
              <a:rPr lang="en-US" sz="1400" b="1" dirty="0"/>
              <a:t>art. 354 co. 2 </a:t>
            </a:r>
            <a:r>
              <a:rPr lang="en-US" sz="1400" b="1" dirty="0" err="1"/>
              <a:t>c.p.p.</a:t>
            </a:r>
            <a:r>
              <a:rPr lang="en-US" sz="1400" b="1" dirty="0"/>
              <a:t>)</a:t>
            </a:r>
            <a:endParaRPr lang="it-IT" sz="1400" b="1" dirty="0"/>
          </a:p>
          <a:p>
            <a:pPr algn="just"/>
            <a:endParaRPr lang="it-IT" sz="2400" dirty="0"/>
          </a:p>
          <a:p>
            <a:r>
              <a:rPr lang="it-IT" sz="2000" dirty="0"/>
              <a:t>Il dispositivo viene posto </a:t>
            </a:r>
            <a:r>
              <a:rPr lang="it-IT" sz="2000" b="1" dirty="0"/>
              <a:t>immediatamente sotto sequestro</a:t>
            </a:r>
            <a:r>
              <a:rPr lang="it-IT" sz="2000" dirty="0"/>
              <a:t> adottando tutte le misure tecniche necessarie a conservare i dati</a:t>
            </a:r>
          </a:p>
          <a:p>
            <a:r>
              <a:rPr lang="it-IT" sz="2000" dirty="0"/>
              <a:t>Si </a:t>
            </a:r>
            <a:r>
              <a:rPr lang="it-IT" sz="2000" b="1" dirty="0"/>
              <a:t>isola dalla rete</a:t>
            </a:r>
            <a:r>
              <a:rPr lang="it-IT" sz="2000" dirty="0"/>
              <a:t>: modalità aereo, disconnessione Wi-Fi/Bluetooth</a:t>
            </a:r>
          </a:p>
          <a:p>
            <a:r>
              <a:rPr lang="it-IT" sz="2000" dirty="0"/>
              <a:t>Si documenta fotograficamente lo stato fisico del dispositivo prima di qualsiasi manipolazione</a:t>
            </a:r>
          </a:p>
          <a:p>
            <a:r>
              <a:rPr lang="it-IT" sz="2000" dirty="0"/>
              <a:t>Il sequestro viene comunicato al PM </a:t>
            </a:r>
            <a:r>
              <a:rPr lang="it-IT" sz="2000" b="1" dirty="0"/>
              <a:t>entro 48 ore</a:t>
            </a:r>
            <a:r>
              <a:rPr lang="it-IT" sz="2000" dirty="0"/>
              <a:t> per la convalida e per l'adozione del relativo decreto (art. 355 c.p.p.)</a:t>
            </a:r>
          </a:p>
          <a:p>
            <a:r>
              <a:rPr lang="it-IT" sz="2000" dirty="0"/>
              <a:t>⚠️ È vietato qualsiasi accesso al contenuto del dispositivo prima di ricevere il decreto del PM.</a:t>
            </a:r>
          </a:p>
          <a:p>
            <a:pPr algn="just"/>
            <a:endParaRPr lang="it-IT" sz="2400" b="1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835AA67-6B89-C6DB-39EB-11A2EA944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F79A85FE-D878-02CC-D0CE-989FB4D1B8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294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9A8189-0126-ACD2-D3C0-A24B76739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FD99241-6BF2-D929-B331-B8A1B911A8C4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32960A6-B1AA-9C85-A215-015A175B0BFB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DF7E1D22-41E6-9462-3678-C1787AC943C9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B8A4354-4EF6-8F33-CA3A-A86235700159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/>
            <a:r>
              <a:rPr lang="it-IT" sz="2400" b="1" dirty="0"/>
              <a:t>Passo 2 — Perquisizione delle memorie: solo dopo il decreto</a:t>
            </a:r>
          </a:p>
          <a:p>
            <a:pPr algn="just"/>
            <a:endParaRPr lang="it-IT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Ricevuto il decreto del PM, si esegue la perquisizione delle memorie digitali secondo le regole ordinarie della perquisizione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L'interessato deve essere avvisato per iscritto con congruo anticipo di data, ora e luogo delle operazioni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Gli viene consegnata copia del decreto prima dell'inizio delle operazioni (art. 251 c.p.p.)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Ha diritto di farsi assistere dal difensore e di nominare un consulente tecnico di parte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Se le operazioni non si esauriscono in giornata: si sospende dando atto a verbale e si comunica alle parti data e ora di prosecuzione</a:t>
            </a:r>
            <a:endParaRPr lang="it-IT" sz="2400" b="1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9E433917-5D35-3B24-54B1-EE1DD2979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4B6A8C26-1B80-DB37-384F-3AADDC12B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511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F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76444B-088F-3153-9BAA-9E306BD23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D10213C-6B36-AC0B-2A16-4B9C2BAA0C09}"/>
              </a:ext>
            </a:extLst>
          </p:cNvPr>
          <p:cNvSpPr/>
          <p:nvPr/>
        </p:nvSpPr>
        <p:spPr>
          <a:xfrm>
            <a:off x="0" y="0"/>
            <a:ext cx="320040" cy="514350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2DEEC1E1-6309-53FF-6110-4DA4126E0AA6}"/>
              </a:ext>
            </a:extLst>
          </p:cNvPr>
          <p:cNvSpPr/>
          <p:nvPr/>
        </p:nvSpPr>
        <p:spPr>
          <a:xfrm>
            <a:off x="0" y="4663440"/>
            <a:ext cx="9144000" cy="480060"/>
          </a:xfrm>
          <a:prstGeom prst="rect">
            <a:avLst/>
          </a:prstGeom>
          <a:solidFill>
            <a:srgbClr val="1E4D8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CB0B58B-91A4-5747-5A4B-785C543EFA1C}"/>
              </a:ext>
            </a:extLst>
          </p:cNvPr>
          <p:cNvSpPr/>
          <p:nvPr/>
        </p:nvSpPr>
        <p:spPr>
          <a:xfrm>
            <a:off x="640080" y="1738858"/>
            <a:ext cx="8229600" cy="11542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Divieti</a:t>
            </a:r>
            <a:endParaRPr kumimoji="0" lang="en-US" sz="3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416CC40-E557-5CBB-FD3D-8FF5ABE55968}"/>
              </a:ext>
            </a:extLst>
          </p:cNvPr>
          <p:cNvSpPr/>
          <p:nvPr/>
        </p:nvSpPr>
        <p:spPr>
          <a:xfrm>
            <a:off x="640080" y="47091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981E79A-3AA3-6EB8-1556-76CCB27F8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2">
            <a:extLst>
              <a:ext uri="{FF2B5EF4-FFF2-40B4-BE49-F238E27FC236}">
                <a16:creationId xmlns:a16="http://schemas.microsoft.com/office/drawing/2014/main" id="{2F97A7A0-9C90-684A-BC0C-E62C71B0430D}"/>
              </a:ext>
            </a:extLst>
          </p:cNvPr>
          <p:cNvSpPr/>
          <p:nvPr/>
        </p:nvSpPr>
        <p:spPr>
          <a:xfrm>
            <a:off x="365760" y="4099810"/>
            <a:ext cx="8778240" cy="609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01630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E894D6-EF6E-3045-69FD-983C1DA49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AE5A8B2-C7F7-C032-2505-2C1FDED857A1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A014879-BA35-3E91-62FD-B4013140B481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245C0D7B-E5E1-3FA1-133B-714A39567362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B81301F-8A9B-1794-2B29-1ACD27E973E1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/>
            <a:r>
              <a:rPr lang="it-IT" sz="2400" b="1" dirty="0"/>
              <a:t>Cosa è vietato</a:t>
            </a:r>
          </a:p>
          <a:p>
            <a:pPr algn="just"/>
            <a:endParaRPr lang="it-IT" sz="2000" dirty="0"/>
          </a:p>
          <a:p>
            <a:pPr algn="just"/>
            <a:r>
              <a:rPr lang="it-IT" sz="2000" b="1" dirty="0"/>
              <a:t>Divieto 1</a:t>
            </a:r>
            <a:r>
              <a:rPr lang="it-IT" sz="2000" dirty="0"/>
              <a:t> Acquisire dati digitali </a:t>
            </a:r>
            <a:r>
              <a:rPr lang="it-IT" sz="2000" b="1" dirty="0"/>
              <a:t>in assenza di decreto del PM</a:t>
            </a:r>
            <a:r>
              <a:rPr lang="it-IT" sz="2000" dirty="0"/>
              <a:t>, salvo i casi di urgenza disciplinati dal Protocollo</a:t>
            </a:r>
          </a:p>
          <a:p>
            <a:pPr algn="just"/>
            <a:endParaRPr lang="it-IT" sz="2000" dirty="0"/>
          </a:p>
          <a:p>
            <a:pPr algn="just"/>
            <a:r>
              <a:rPr lang="it-IT" sz="2000" b="1" dirty="0"/>
              <a:t>Divieto 2</a:t>
            </a:r>
            <a:r>
              <a:rPr lang="it-IT" sz="2000" dirty="0"/>
              <a:t> </a:t>
            </a:r>
            <a:r>
              <a:rPr lang="it-IT" sz="2000" b="1" dirty="0"/>
              <a:t>Aprire, leggere o visionare</a:t>
            </a:r>
            <a:r>
              <a:rPr lang="it-IT" sz="2000" dirty="0"/>
              <a:t> messaggi, email o comunicazioni di qualsiasi tipo senza autorizzazione scritta del PM</a:t>
            </a:r>
          </a:p>
          <a:p>
            <a:pPr algn="just"/>
            <a:endParaRPr lang="it-IT" sz="2000" dirty="0"/>
          </a:p>
          <a:p>
            <a:pPr algn="just"/>
            <a:r>
              <a:rPr lang="it-IT" sz="2000" b="1" dirty="0"/>
              <a:t>Divieto 3</a:t>
            </a:r>
            <a:r>
              <a:rPr lang="it-IT" sz="2000" dirty="0"/>
              <a:t> Procedere all'analisi del contenuto di un dispositivo sequestrato in urgenza </a:t>
            </a:r>
            <a:r>
              <a:rPr lang="it-IT" sz="2000" b="1" dirty="0"/>
              <a:t>prima di ricevere il decreto del PM</a:t>
            </a:r>
          </a:p>
          <a:p>
            <a:pPr algn="just"/>
            <a:endParaRPr lang="it-IT" sz="2000" dirty="0"/>
          </a:p>
          <a:p>
            <a:pPr algn="just"/>
            <a:r>
              <a:rPr lang="it-IT" sz="2000" b="1" dirty="0"/>
              <a:t>Divieto 4</a:t>
            </a:r>
            <a:r>
              <a:rPr lang="it-IT" sz="2000" dirty="0"/>
              <a:t> Acquisire dati ulteriori rispetto a quelli contemplati dal decreto di perquisizione </a:t>
            </a:r>
            <a:r>
              <a:rPr lang="it-IT" sz="2000" b="1" dirty="0"/>
              <a:t>senza un autonomo decreto di sequestro</a:t>
            </a:r>
          </a:p>
          <a:p>
            <a:endParaRPr lang="it-IT" sz="1400" dirty="0"/>
          </a:p>
          <a:p>
            <a:pPr algn="just"/>
            <a:endParaRPr lang="it-IT" sz="2400" dirty="0"/>
          </a:p>
          <a:p>
            <a:endParaRPr lang="it-IT" sz="14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E50F559-35DE-BA9B-958F-588AE9A91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FE9342B6-BCB6-F907-4234-DC8838F80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4878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164539-F7A4-9762-62EC-182FA5CAA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7EF706C-2D11-9482-AA1C-F18A60D52B65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AB11DB8-27EF-DCC2-B8DB-F06A19AEC269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18652999-F5EE-8D9D-C29E-D1725C30C4B4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D2022BC-6891-2AF2-A6CC-3965D0062817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/>
            <a:r>
              <a:rPr lang="it-IT" sz="2400" b="1" dirty="0"/>
              <a:t>Cosa è vietato</a:t>
            </a:r>
          </a:p>
          <a:p>
            <a:pPr algn="just"/>
            <a:endParaRPr lang="it-IT" sz="2400" dirty="0"/>
          </a:p>
          <a:p>
            <a:pPr algn="just"/>
            <a:r>
              <a:rPr lang="it-IT" sz="2000" b="1" dirty="0"/>
              <a:t>Divieto 5</a:t>
            </a:r>
            <a:r>
              <a:rPr lang="it-IT" sz="2000" dirty="0"/>
              <a:t> Restituire o cancellare la copia-mezzo </a:t>
            </a:r>
            <a:r>
              <a:rPr lang="it-IT" sz="2000" b="1" dirty="0"/>
              <a:t>prima del decorso dei termini per il riesame</a:t>
            </a:r>
            <a:r>
              <a:rPr lang="it-IT" sz="2000" dirty="0"/>
              <a:t> e senza istruzioni del PM</a:t>
            </a:r>
          </a:p>
          <a:p>
            <a:pPr algn="just"/>
            <a:endParaRPr lang="it-IT" sz="2000" dirty="0"/>
          </a:p>
          <a:p>
            <a:pPr algn="just"/>
            <a:r>
              <a:rPr lang="it-IT" sz="2000" b="1" dirty="0"/>
              <a:t>Divieto 6</a:t>
            </a:r>
            <a:r>
              <a:rPr lang="it-IT" sz="2000" dirty="0"/>
              <a:t> Conservare copie di dati </a:t>
            </a:r>
            <a:r>
              <a:rPr lang="it-IT" sz="2000" b="1" dirty="0"/>
              <a:t>sui sistemi dell'ufficio</a:t>
            </a:r>
            <a:r>
              <a:rPr lang="it-IT" sz="2000" dirty="0"/>
              <a:t> di appartenenza senza istruzioni del PM</a:t>
            </a:r>
          </a:p>
          <a:p>
            <a:pPr algn="just"/>
            <a:endParaRPr lang="it-IT" sz="2000" dirty="0"/>
          </a:p>
          <a:p>
            <a:pPr algn="just"/>
            <a:r>
              <a:rPr lang="it-IT" sz="2000" b="1" dirty="0"/>
              <a:t>Divieto 7</a:t>
            </a:r>
            <a:r>
              <a:rPr lang="it-IT" sz="2000" dirty="0"/>
              <a:t> Trasmettere, mostrare o comunicare i dati estratti a </a:t>
            </a:r>
            <a:r>
              <a:rPr lang="it-IT" sz="2000" b="1" dirty="0"/>
              <a:t>soggetti diversi dal PM</a:t>
            </a:r>
            <a:r>
              <a:rPr lang="it-IT" sz="2000" dirty="0"/>
              <a:t> titolare del procedimento</a:t>
            </a:r>
          </a:p>
          <a:p>
            <a:pPr algn="just"/>
            <a:endParaRPr lang="it-IT" sz="2000" dirty="0"/>
          </a:p>
          <a:p>
            <a:pPr algn="just"/>
            <a:r>
              <a:rPr lang="it-IT" sz="2000" b="1" dirty="0"/>
              <a:t>Divieto 8</a:t>
            </a:r>
            <a:r>
              <a:rPr lang="it-IT" sz="2000" dirty="0"/>
              <a:t> </a:t>
            </a:r>
            <a:r>
              <a:rPr lang="it-IT" sz="2000" b="1" dirty="0"/>
              <a:t>Modificare, cancellare o spostare file</a:t>
            </a:r>
            <a:r>
              <a:rPr lang="it-IT" sz="2000" dirty="0"/>
              <a:t> sul dispositivo originale</a:t>
            </a:r>
          </a:p>
          <a:p>
            <a:pPr algn="just"/>
            <a:endParaRPr lang="it-IT" sz="2400" dirty="0"/>
          </a:p>
          <a:p>
            <a:endParaRPr lang="it-IT" sz="14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A1D0696-84F8-FCC7-6E69-8062C7968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A91DD03D-E1C0-D488-4486-8A623EC78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0828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18AD0B-A5E2-CE50-14A1-9A5973669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A9726CD-03AC-2FBA-84EF-E883C450A1DA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BB4CDE3-ED2D-84F6-68CF-19ECA75BB545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F432E9C-87E6-80E3-39E9-5D7B6E59D785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D4673D7-D7B7-5E6C-33C6-1E34EED9BF93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Trovo dati non coperti dal decreto: cosa faccio?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srgbClr val="1A1F3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SOSPENDERE</a:t>
            </a: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interrompere immediatamente l’acquisizione di quei dati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srgbClr val="1A1F3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COMUNICARE</a:t>
            </a: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informare immediatamente il PM della scoperta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srgbClr val="1A1F3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ATTENDERE</a:t>
            </a: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un autonomo decreto del PM prima di procedere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srgbClr val="B8504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NON ACQUISIRE</a:t>
            </a:r>
            <a:r>
              <a:rPr kumimoji="0" lang="it-IT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nessuna iniziativa autonoma, anche se i dati sembrano evidentemente rilevanti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1" u="none" strike="noStrike" kern="1200" cap="none" spc="0" normalizeH="0" baseline="0" noProof="0" dirty="0">
                <a:ln>
                  <a:noFill/>
                </a:ln>
                <a:solidFill>
                  <a:srgbClr val="B8504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Acquisire senza decreto espone i dati al rischio di inutilizzabilità processuale.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BD351189-6700-9223-5184-E38AEF6AA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F78364FF-7D0D-CA3B-5BEB-7034CF02F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588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F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9FE2BA-9CDF-FABE-C614-8BAE1F868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1F3CE46-FE47-4636-B090-EC1B80317FE3}"/>
              </a:ext>
            </a:extLst>
          </p:cNvPr>
          <p:cNvSpPr/>
          <p:nvPr/>
        </p:nvSpPr>
        <p:spPr>
          <a:xfrm>
            <a:off x="0" y="0"/>
            <a:ext cx="320040" cy="514350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9EC49C4E-09A7-8D7E-0246-94E3A07F2B13}"/>
              </a:ext>
            </a:extLst>
          </p:cNvPr>
          <p:cNvSpPr/>
          <p:nvPr/>
        </p:nvSpPr>
        <p:spPr>
          <a:xfrm>
            <a:off x="0" y="4663440"/>
            <a:ext cx="9144000" cy="480060"/>
          </a:xfrm>
          <a:prstGeom prst="rect">
            <a:avLst/>
          </a:prstGeom>
          <a:solidFill>
            <a:srgbClr val="1E4D8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FD0ADA9-788A-E551-4F47-964DE27A5FEA}"/>
              </a:ext>
            </a:extLst>
          </p:cNvPr>
          <p:cNvSpPr/>
          <p:nvPr/>
        </p:nvSpPr>
        <p:spPr>
          <a:xfrm>
            <a:off x="640080" y="1738858"/>
            <a:ext cx="8229600" cy="11542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000" b="1" dirty="0">
                <a:solidFill>
                  <a:prstClr val="white"/>
                </a:solidFill>
                <a:latin typeface="Calibri" panose="020F0502020204030204"/>
              </a:rPr>
              <a:t>Le comunicazioni </a:t>
            </a:r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digitali</a:t>
            </a: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B3EA182D-ADD1-1D3E-8B17-FD17F01931F1}"/>
              </a:ext>
            </a:extLst>
          </p:cNvPr>
          <p:cNvSpPr/>
          <p:nvPr/>
        </p:nvSpPr>
        <p:spPr>
          <a:xfrm>
            <a:off x="640080" y="47091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B62570E-CD48-F504-41B7-3D262F562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2">
            <a:extLst>
              <a:ext uri="{FF2B5EF4-FFF2-40B4-BE49-F238E27FC236}">
                <a16:creationId xmlns:a16="http://schemas.microsoft.com/office/drawing/2014/main" id="{609C14DC-ACF1-6E75-0466-8AC820BBF83C}"/>
              </a:ext>
            </a:extLst>
          </p:cNvPr>
          <p:cNvSpPr/>
          <p:nvPr/>
        </p:nvSpPr>
        <p:spPr>
          <a:xfrm>
            <a:off x="365760" y="4099810"/>
            <a:ext cx="8778240" cy="609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05798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B2B54-A9EB-E2AC-8BD1-1866F5114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0AE7AE0-222F-9862-6C61-40CF45BB861A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0C0DB05-C0B5-B0D4-8D65-62DCED189A64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E4096C2F-D6DA-0D0C-5B87-2213C06617A0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7A76692-5C0A-9048-ADE8-60DD83F03E60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it-IT" sz="2400" b="1" dirty="0"/>
              <a:t>Messaggi, email, chat: un regime giuridico speciale</a:t>
            </a:r>
          </a:p>
          <a:p>
            <a:endParaRPr lang="it-IT" sz="2400" dirty="0"/>
          </a:p>
          <a:p>
            <a:pPr algn="just"/>
            <a:r>
              <a:rPr lang="it-IT" dirty="0"/>
              <a:t>I dispositivi digitali contengono quasi sempre messaggi di ogni tipo: WhatsApp, Telegram, SMS, email, Messenger. Questi dati </a:t>
            </a:r>
            <a:r>
              <a:rPr lang="it-IT" b="1" dirty="0"/>
              <a:t>non seguono le regole ordinarie della perquisizione</a:t>
            </a:r>
            <a:r>
              <a:rPr lang="it-IT" dirty="0"/>
              <a:t>.</a:t>
            </a:r>
          </a:p>
          <a:p>
            <a:pPr algn="just"/>
            <a:r>
              <a:rPr lang="it-IT" dirty="0"/>
              <a:t>Sono considerati </a:t>
            </a:r>
            <a:r>
              <a:rPr lang="it-IT" b="1" dirty="0"/>
              <a:t>corrispondenza</a:t>
            </a:r>
            <a:r>
              <a:rPr lang="it-IT" dirty="0"/>
              <a:t> ai sensi dell'art. 15 della Costituzione, che garantisce la libertà e la segretezza delle comunicazioni.</a:t>
            </a:r>
          </a:p>
          <a:p>
            <a:pPr algn="just"/>
            <a:r>
              <a:rPr lang="it-IT" dirty="0"/>
              <a:t>Questo vale: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/>
              <a:t>Per i messaggi </a:t>
            </a:r>
            <a:r>
              <a:rPr lang="it-IT" b="1" dirty="0"/>
              <a:t>già ricevuti e conservati</a:t>
            </a:r>
            <a:r>
              <a:rPr lang="it-IT" dirty="0"/>
              <a:t> nella memoria del dispositivo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/>
              <a:t>Anche </a:t>
            </a:r>
            <a:r>
              <a:rPr lang="it-IT" b="1" dirty="0"/>
              <a:t>dopo la ricezione</a:t>
            </a:r>
            <a:r>
              <a:rPr lang="it-IT" dirty="0"/>
              <a:t> da parte del destinatario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/>
              <a:t>Fino a quando non abbiano perso ogni carattere di attualità, trasformandosi in un mero documento storico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600" dirty="0"/>
          </a:p>
          <a:p>
            <a:r>
              <a:rPr lang="it-IT" sz="1000" dirty="0"/>
              <a:t>Fonti: Corte cost. n. 170/2023 — Cass. SS.UU. n. 23756/2024 (</a:t>
            </a:r>
            <a:r>
              <a:rPr lang="it-IT" sz="1000" i="1" dirty="0"/>
              <a:t>caso Giorgi</a:t>
            </a:r>
            <a:r>
              <a:rPr lang="it-IT" sz="1000" dirty="0"/>
              <a:t>) — Cass. Sez. 2 n. 25549/2024 (</a:t>
            </a:r>
            <a:r>
              <a:rPr lang="it-IT" sz="1000" i="1" dirty="0"/>
              <a:t>caso Tundo</a:t>
            </a:r>
            <a:r>
              <a:rPr lang="it-IT" sz="1000" dirty="0"/>
              <a:t>)</a:t>
            </a:r>
          </a:p>
          <a:p>
            <a:endParaRPr lang="it-IT" sz="2400" dirty="0"/>
          </a:p>
          <a:p>
            <a:endParaRPr lang="it-IT" sz="14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D32E2A1-A1F3-16B1-723B-9EEFB4415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60FE374B-B74E-1A02-1D3F-FEB2DF27C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9299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50EEAF-1E9F-9346-2870-D6C2F75E5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2C78B86-B489-075B-D1C7-B508CDD472A8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1678D6C-5E2F-529C-0728-2F7AB4BAFCB8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24C15FF9-9289-6CED-4200-EEA997DB9946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2AA023E-B476-2C35-9C14-5B95309A48F8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it-IT" sz="2400" b="1"/>
              <a:t>Messaggi archiviati vs comunicazioni in corso: due regimi diversi</a:t>
            </a:r>
          </a:p>
          <a:p>
            <a:endParaRPr lang="it-IT" sz="2400"/>
          </a:p>
          <a:p>
            <a:endParaRPr lang="it-IT" sz="140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B82EC8E-483E-F587-5D4B-22536BCCB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1B63EA02-79A9-B7FF-6F9E-61EAE6C1E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1455A4E0-89F1-89D3-11C1-64979C32AB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2466509"/>
              </p:ext>
            </p:extLst>
          </p:nvPr>
        </p:nvGraphicFramePr>
        <p:xfrm>
          <a:off x="984377" y="1312813"/>
          <a:ext cx="6862791" cy="3323920"/>
        </p:xfrm>
        <a:graphic>
          <a:graphicData uri="http://schemas.openxmlformats.org/drawingml/2006/table">
            <a:tbl>
              <a:tblPr/>
              <a:tblGrid>
                <a:gridCol w="2287597">
                  <a:extLst>
                    <a:ext uri="{9D8B030D-6E8A-4147-A177-3AD203B41FA5}">
                      <a16:colId xmlns:a16="http://schemas.microsoft.com/office/drawing/2014/main" val="3548240027"/>
                    </a:ext>
                  </a:extLst>
                </a:gridCol>
                <a:gridCol w="2287597">
                  <a:extLst>
                    <a:ext uri="{9D8B030D-6E8A-4147-A177-3AD203B41FA5}">
                      <a16:colId xmlns:a16="http://schemas.microsoft.com/office/drawing/2014/main" val="3805417471"/>
                    </a:ext>
                  </a:extLst>
                </a:gridCol>
                <a:gridCol w="2287597">
                  <a:extLst>
                    <a:ext uri="{9D8B030D-6E8A-4147-A177-3AD203B41FA5}">
                      <a16:colId xmlns:a16="http://schemas.microsoft.com/office/drawing/2014/main" val="521140813"/>
                    </a:ext>
                  </a:extLst>
                </a:gridCol>
              </a:tblGrid>
              <a:tr h="31827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it-IT" sz="1600"/>
                    </a:p>
                  </a:txBody>
                  <a:tcPr marL="79569" marR="79569" marT="39784" marB="397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/>
                        <a:t>Messaggi archiviati</a:t>
                      </a:r>
                    </a:p>
                  </a:txBody>
                  <a:tcPr marL="79569" marR="79569" marT="39784" marB="397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/>
                        <a:t>Comunicazioni in corso</a:t>
                      </a:r>
                    </a:p>
                  </a:txBody>
                  <a:tcPr marL="79569" marR="79569" marT="39784" marB="397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830090"/>
                  </a:ext>
                </a:extLst>
              </a:tr>
              <a:tr h="7956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/>
                        <a:t>Cosa sono</a:t>
                      </a:r>
                      <a:endParaRPr lang="it-IT" sz="1600"/>
                    </a:p>
                  </a:txBody>
                  <a:tcPr marL="79569" marR="79569" marT="39784" marB="397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/>
                        <a:t>Messaggi già memorizzati sul dispositivo o sull'account</a:t>
                      </a:r>
                    </a:p>
                  </a:txBody>
                  <a:tcPr marL="79569" marR="79569" marT="39784" marB="397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/>
                        <a:t>Flussi comunicativi monitorati in tempo reale</a:t>
                      </a:r>
                    </a:p>
                  </a:txBody>
                  <a:tcPr marL="79569" marR="79569" marT="39784" marB="397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7372800"/>
                  </a:ext>
                </a:extLst>
              </a:tr>
              <a:tr h="7956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/>
                        <a:t>Regime</a:t>
                      </a:r>
                      <a:endParaRPr lang="it-IT" sz="1600"/>
                    </a:p>
                  </a:txBody>
                  <a:tcPr marL="79569" marR="79569" marT="39784" marB="397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/>
                        <a:t>Sequestro di corrispondenza — art. 254 c.p.p.</a:t>
                      </a:r>
                    </a:p>
                  </a:txBody>
                  <a:tcPr marL="79569" marR="79569" marT="39784" marB="397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/>
                        <a:t>Intercettazioni — artt. 266 ss. c.p.p.</a:t>
                      </a:r>
                    </a:p>
                  </a:txBody>
                  <a:tcPr marL="79569" marR="79569" marT="39784" marB="397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7672613"/>
                  </a:ext>
                </a:extLst>
              </a:tr>
              <a:tr h="5569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/>
                        <a:t>Chi autorizza</a:t>
                      </a:r>
                      <a:endParaRPr lang="it-IT" sz="1600"/>
                    </a:p>
                  </a:txBody>
                  <a:tcPr marL="79569" marR="79569" marT="39784" marB="397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/>
                        <a:t>Pubblico Ministero</a:t>
                      </a:r>
                    </a:p>
                  </a:txBody>
                  <a:tcPr marL="79569" marR="79569" marT="39784" marB="397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/>
                        <a:t>Giudice per le Indagini Preliminari (GIP)</a:t>
                      </a:r>
                    </a:p>
                  </a:txBody>
                  <a:tcPr marL="79569" marR="79569" marT="39784" marB="397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8909310"/>
                  </a:ext>
                </a:extLst>
              </a:tr>
              <a:tr h="7956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/>
                        <a:t>Esempi</a:t>
                      </a:r>
                      <a:endParaRPr lang="it-IT" sz="1600"/>
                    </a:p>
                  </a:txBody>
                  <a:tcPr marL="79569" marR="79569" marT="39784" marB="397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Chat WhatsApp salvate, email ricevute, SMS</a:t>
                      </a:r>
                    </a:p>
                  </a:txBody>
                  <a:tcPr marL="79569" marR="79569" marT="39784" marB="397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/>
                        <a:t>Monitoraggio live di Telegram, ascolto in tempo reale</a:t>
                      </a:r>
                    </a:p>
                  </a:txBody>
                  <a:tcPr marL="79569" marR="79569" marT="39784" marB="397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4554894"/>
                  </a:ext>
                </a:extLst>
              </a:tr>
            </a:tbl>
          </a:graphicData>
        </a:graphic>
      </p:graphicFrame>
      <p:sp>
        <p:nvSpPr>
          <p:cNvPr id="10" name="Rectangle 2">
            <a:extLst>
              <a:ext uri="{FF2B5EF4-FFF2-40B4-BE49-F238E27FC236}">
                <a16:creationId xmlns:a16="http://schemas.microsoft.com/office/drawing/2014/main" id="{A2B35461-6574-C2ED-CBAD-8057C7B81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" y="4636733"/>
            <a:ext cx="516840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caso di dubbio sulla qualificazione: </a:t>
            </a:r>
            <a:r>
              <a:rPr kumimoji="0" lang="it-IT" altLang="it-IT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contattare il PM titolare</a:t>
            </a:r>
            <a:endParaRPr kumimoji="0" lang="it-IT" altLang="it-IT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0358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F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D293DC-F80F-C834-A2E6-F0C0911D1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D343330-75F5-91AB-7304-EA9BDFC321F6}"/>
              </a:ext>
            </a:extLst>
          </p:cNvPr>
          <p:cNvSpPr/>
          <p:nvPr/>
        </p:nvSpPr>
        <p:spPr>
          <a:xfrm>
            <a:off x="0" y="0"/>
            <a:ext cx="320040" cy="514350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6A8C430-5627-4596-73DD-E1BB9AA38A01}"/>
              </a:ext>
            </a:extLst>
          </p:cNvPr>
          <p:cNvSpPr/>
          <p:nvPr/>
        </p:nvSpPr>
        <p:spPr>
          <a:xfrm>
            <a:off x="0" y="4663440"/>
            <a:ext cx="9144000" cy="480060"/>
          </a:xfrm>
          <a:prstGeom prst="rect">
            <a:avLst/>
          </a:prstGeom>
          <a:solidFill>
            <a:srgbClr val="1E4D8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2A52A93-674A-AD3A-AF8B-A284D0495622}"/>
              </a:ext>
            </a:extLst>
          </p:cNvPr>
          <p:cNvSpPr/>
          <p:nvPr/>
        </p:nvSpPr>
        <p:spPr>
          <a:xfrm>
            <a:off x="640080" y="1738858"/>
            <a:ext cx="8229600" cy="11542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 verbale</a:t>
            </a: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B573D1C-B86C-34A9-D3CF-AC8C00BD2C4A}"/>
              </a:ext>
            </a:extLst>
          </p:cNvPr>
          <p:cNvSpPr/>
          <p:nvPr/>
        </p:nvSpPr>
        <p:spPr>
          <a:xfrm>
            <a:off x="640080" y="47091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74B1FDB-9255-D2F1-FCB1-813F32EEC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2">
            <a:extLst>
              <a:ext uri="{FF2B5EF4-FFF2-40B4-BE49-F238E27FC236}">
                <a16:creationId xmlns:a16="http://schemas.microsoft.com/office/drawing/2014/main" id="{2C599182-C4A0-EEC0-58C0-6E3A8B6DA6FC}"/>
              </a:ext>
            </a:extLst>
          </p:cNvPr>
          <p:cNvSpPr/>
          <p:nvPr/>
        </p:nvSpPr>
        <p:spPr>
          <a:xfrm>
            <a:off x="365760" y="4099810"/>
            <a:ext cx="8778240" cy="609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63998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BF6E02-B60A-BA79-082D-3E4582A04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DCEDB0A-7304-C760-3B44-22245E6D0405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99FD4A8-4373-0498-72CF-D57D047A4B1B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AB027511-8198-FE78-90D4-B72341376EF5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5CA8180-DA5A-D474-C6F5-98373A2C3F5D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/>
            <a:r>
              <a:rPr lang="it-IT" sz="2000" b="1" dirty="0"/>
              <a:t>Il verbale delle operazioni di perquisizione informatica non è una formalità</a:t>
            </a:r>
            <a:r>
              <a:rPr lang="it-IT" sz="2000" dirty="0"/>
              <a:t>. </a:t>
            </a:r>
          </a:p>
          <a:p>
            <a:pPr algn="just"/>
            <a:r>
              <a:rPr lang="it-IT" sz="2000" dirty="0"/>
              <a:t>È lo strumento che: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/>
              <a:t>Garantisce l'utilizzabilità</a:t>
            </a:r>
            <a:r>
              <a:rPr lang="it-IT" sz="2000" dirty="0"/>
              <a:t> della prova digitale in dibattimento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/>
              <a:t>Consente al difensore e al consulente tecnico di </a:t>
            </a:r>
            <a:r>
              <a:rPr lang="it-IT" sz="2000" b="1" dirty="0"/>
              <a:t>verificare</a:t>
            </a:r>
            <a:r>
              <a:rPr lang="it-IT" sz="2000" dirty="0"/>
              <a:t> la correttezza delle operazioni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/>
              <a:t>Ricostruisce la </a:t>
            </a:r>
            <a:r>
              <a:rPr lang="it-IT" sz="2000" b="1" dirty="0"/>
              <a:t>catena di custodia</a:t>
            </a:r>
            <a:r>
              <a:rPr lang="it-IT" sz="2000" dirty="0"/>
              <a:t> del reperto digitale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/>
              <a:t>Protegge l'operatore da contestazioni successive sulle modalità di acquisizione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2000" dirty="0"/>
          </a:p>
          <a:p>
            <a:pPr algn="just"/>
            <a:r>
              <a:rPr lang="it-IT" sz="2000" dirty="0"/>
              <a:t>Un'acquisizione tecnicamente perfetta, ma documentata male, può essere attaccata con successo in sede di udienza preliminare o in dibattimento.</a:t>
            </a:r>
          </a:p>
          <a:p>
            <a:pPr algn="just"/>
            <a:endParaRPr lang="it-IT" sz="2400" dirty="0"/>
          </a:p>
          <a:p>
            <a:pPr algn="just"/>
            <a:endParaRPr lang="it-IT" sz="14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FD93E65-8C00-9813-B665-BF4FB48EC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056D05CF-30C8-D86B-9FC3-AE91C7670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9565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D5DAF7-599A-0B8D-518A-9194D4F18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50BF1D2-6EAB-F4D9-1E55-A9C1433F87DA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96CE288-64A0-DCE1-F066-2499C6B58274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9399EDD7-2785-EBC6-2E17-944EFBB5220B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7FCAFFB-D84D-A18A-B7D9-0277BC2FEA2C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/>
            <a:r>
              <a:rPr lang="it-IT" sz="2000" b="1" dirty="0"/>
              <a:t>Contenuto obbligatorio del verbale (artt. 250 e 251 c.p.p.) MODALITA’ 1 E 2:</a:t>
            </a:r>
          </a:p>
          <a:p>
            <a:pPr algn="just"/>
            <a:endParaRPr lang="it-IT" sz="2000" dirty="0"/>
          </a:p>
          <a:p>
            <a:r>
              <a:rPr lang="it-IT" b="1" dirty="0"/>
              <a:t>Dati identificativi dell'operazione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Data, ora e luogo di inizio e termine delle operazioni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Estremi del decreto di perquisizione in esecuzione del quale si procede</a:t>
            </a:r>
          </a:p>
          <a:p>
            <a:r>
              <a:rPr lang="it-IT" b="1" dirty="0"/>
              <a:t>Descrizione del dispositivo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Marca, modello, numero seriale o altro elemento identificativo univoco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Stato fisico al momento del rinvenimento (documentazione fotografica allegata)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Condizione di accensione o spegnimento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Presenza di misure di sicurezza attive (PIN, cifratura, smart lock)</a:t>
            </a:r>
          </a:p>
          <a:p>
            <a:r>
              <a:rPr lang="it-IT" b="1" dirty="0"/>
              <a:t>Avviso all'interessato e garanzie difensive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Attestazione dell'avviso dato circa la facoltà di farsi assistere da un difensore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Generalità della persona presente e del difensore, ove presenti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Esito della comunicazione</a:t>
            </a:r>
          </a:p>
          <a:p>
            <a:pPr algn="just"/>
            <a:r>
              <a:rPr lang="it-IT" sz="2000" dirty="0"/>
              <a:t> </a:t>
            </a:r>
            <a:endParaRPr lang="it-IT" sz="14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B3364BF-D3E2-89E8-DBCA-03DC4F97B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03608FAB-5D09-4ECE-5069-C29E97303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8684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D72672-F5C4-6B00-F256-4C6CA1937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D2C9C65-FB55-640B-65FF-B4354133994A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C6A351F-D0D1-B5CE-6A7D-B17815344050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E02C1D4E-3076-3F9F-372E-C5953A017DD0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F651D19-9B06-99E1-757B-D0368AD34BC2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/>
            <a:r>
              <a:rPr lang="it-IT" sz="2000" b="1" dirty="0"/>
              <a:t>Contenuto obbligatorio del verbale (artt. 250 e 251 c.p.p.) MODALITA’ 1 E 2:</a:t>
            </a:r>
          </a:p>
          <a:p>
            <a:pPr algn="just"/>
            <a:endParaRPr lang="it-IT" sz="2000" dirty="0"/>
          </a:p>
          <a:p>
            <a:r>
              <a:rPr lang="it-IT" b="1" dirty="0"/>
              <a:t>Modalità tecnica adottata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Modalità di estrazione scelta (1, 2 o 3) e motivazione della scelta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Strumenti hardware e software utilizzati: denominazione, produttore, versione, esito del test preliminare di funzionamento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Eventuale impiego di write blocker e di ambienti live</a:t>
            </a:r>
          </a:p>
          <a:p>
            <a:r>
              <a:rPr lang="it-IT" b="1" dirty="0"/>
              <a:t>Valori </a:t>
            </a:r>
            <a:r>
              <a:rPr lang="it-IT" b="1" dirty="0" err="1"/>
              <a:t>hash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Valore </a:t>
            </a:r>
            <a:r>
              <a:rPr lang="it-IT" sz="1400" dirty="0" err="1"/>
              <a:t>hash</a:t>
            </a:r>
            <a:r>
              <a:rPr lang="it-IT" sz="1400" dirty="0"/>
              <a:t> del dispositivo originale calcolato prima dell'inizio delle operazioni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Valore </a:t>
            </a:r>
            <a:r>
              <a:rPr lang="it-IT" sz="1400" dirty="0" err="1"/>
              <a:t>hash</a:t>
            </a:r>
            <a:r>
              <a:rPr lang="it-IT" sz="1400" dirty="0"/>
              <a:t> della copia al termine delle operazioni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Attestazione della corrispondenza tra i due valori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In caso di impossibilità tecnica: motivazione espressa</a:t>
            </a:r>
          </a:p>
          <a:p>
            <a:r>
              <a:rPr lang="it-IT" b="1" dirty="0"/>
              <a:t>Esito delle operazioni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Elenco dettagliato dei singoli file riversati nella copia-fine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Indicazione del supporto sul quale la copia è stata estratta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Eventuali riserve o osservazioni della persona o del difensore</a:t>
            </a:r>
          </a:p>
          <a:p>
            <a:pPr algn="just"/>
            <a:r>
              <a:rPr lang="it-IT" sz="2000" dirty="0"/>
              <a:t> </a:t>
            </a:r>
            <a:endParaRPr lang="it-IT" sz="14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643EA60-C47E-E2D9-479E-B66ABA765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D15BC519-3160-35A0-C796-9EA2F4DE2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1006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AE6B40-9D40-C836-7926-4C2EA387B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7756D9D-892B-B370-9F4C-681A359EE256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5C9B014-FAFF-173D-F15D-7925CC8B8313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A1A804D8-89FC-A72C-38AE-097C9D3804CB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B5A227F-C921-FE49-C846-4FC351952BD1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/>
            <a:r>
              <a:rPr lang="it-IT" sz="2000" b="1" dirty="0"/>
              <a:t>Contenuto obbligatorio del verbale (artt. 250 e 251 c.p.p.). MODALITA’ 3:</a:t>
            </a:r>
          </a:p>
          <a:p>
            <a:pPr algn="just"/>
            <a:endParaRPr lang="it-IT" sz="2000" b="1" dirty="0"/>
          </a:p>
          <a:p>
            <a:r>
              <a:rPr lang="it-IT" dirty="0"/>
              <a:t>Quando si procede a ispezione diretta sul dispositivo originale (Modalità 3), il verbale deve contenere elementi ulteriori: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/>
              <a:t>Indicazione nominativa</a:t>
            </a:r>
            <a:r>
              <a:rPr lang="it-IT" dirty="0"/>
              <a:t> dei soggetti che hanno prestato il consenso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Descrizione </a:t>
            </a:r>
            <a:r>
              <a:rPr lang="it-IT" b="1" dirty="0"/>
              <a:t>puntuale e sequenziale</a:t>
            </a:r>
            <a:r>
              <a:rPr lang="it-IT" dirty="0"/>
              <a:t> di ogni operazione eseguita sul dispositivo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Indicazione delle modalità di navigazione tra le cartelle e i 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Descrizione dei contenuti visualizzati e delle applicazioni aperte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Motivazione tecnica delle ragioni per cui le Modalità 1 e 2 non erano praticabili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Gli </a:t>
            </a:r>
            <a:r>
              <a:rPr lang="it-IT" b="1" dirty="0"/>
              <a:t>screenshot o le videoregistrazioni</a:t>
            </a:r>
            <a:r>
              <a:rPr lang="it-IT" dirty="0"/>
              <a:t> dello schermo acquisiti nel corso delle operazioni costituiscono documentazione forense a tutti gli effetti: il loro valore </a:t>
            </a:r>
            <a:r>
              <a:rPr lang="it-IT" dirty="0" err="1"/>
              <a:t>hash</a:t>
            </a:r>
            <a:r>
              <a:rPr lang="it-IT" dirty="0"/>
              <a:t> deve essere calcolato e annotato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411A165-AA10-84FF-231F-15D299F53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16D8CF03-DA1B-5817-2B6F-47386ED85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2268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2F7C41-3C12-5724-3D0D-252E53948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3F37946-15D0-A2D1-9ACB-9681F7D30ADE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50F0A7F-4E39-6EEF-327D-0FD9D651A6A2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8EA59A2-3258-BBC7-7762-1030D0472340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C6DE218-6EDA-67DD-09CE-FCCD19082AF8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/>
            <a:r>
              <a:rPr lang="it-IT" sz="2000" b="1" dirty="0"/>
              <a:t>Acquisizione live o manuale: come si documenta</a:t>
            </a:r>
          </a:p>
          <a:p>
            <a:pPr algn="just"/>
            <a:endParaRPr lang="it-IT" sz="2000" dirty="0"/>
          </a:p>
          <a:p>
            <a:r>
              <a:rPr lang="it-IT" dirty="0"/>
              <a:t>Quando non è possibile procedere con copia forense standard e si opera sul dispositivo acceso: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Ogni interazione con il sistema deve essere documentata </a:t>
            </a:r>
            <a:r>
              <a:rPr lang="it-IT" b="1" dirty="0"/>
              <a:t>in modo continuativo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Strumenti: </a:t>
            </a:r>
            <a:r>
              <a:rPr lang="it-IT" b="1" dirty="0"/>
              <a:t>screenshot sequenziali</a:t>
            </a:r>
            <a:r>
              <a:rPr lang="it-IT" dirty="0"/>
              <a:t> o </a:t>
            </a:r>
            <a:r>
              <a:rPr lang="it-IT" b="1" dirty="0"/>
              <a:t>videoregistrazione dello schermo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Le immagini e i video acquisiti vanno allegati al verbale e conservati unitamente alla copia-mezzo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Il valore </a:t>
            </a:r>
            <a:r>
              <a:rPr lang="it-IT" dirty="0" err="1"/>
              <a:t>hash</a:t>
            </a:r>
            <a:r>
              <a:rPr lang="it-IT" dirty="0"/>
              <a:t> di ogni file di documentazione deve essere calcolato e annotato</a:t>
            </a:r>
          </a:p>
          <a:p>
            <a:r>
              <a:rPr lang="it-IT" b="1" dirty="0"/>
              <a:t>Nel verbale deve risultare: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Perché si è reso necessario operare sul dispositivo originale acceso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Quali modifiche inevitabili sono state introdotte nel sistema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Quali programmi erano in esecuzione e quali sessioni erano aperte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Se è stata acquisita la memoria RAM e con quali strumenti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671DB70-A41D-AAE4-2033-9550D4B97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3EDC657D-5134-71DA-73B0-88F5B61F6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3735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F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E54C63-2AD6-AE71-9D94-DB12C96B6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FBC205E-35BA-39B2-8AEF-71795F957BCC}"/>
              </a:ext>
            </a:extLst>
          </p:cNvPr>
          <p:cNvSpPr/>
          <p:nvPr/>
        </p:nvSpPr>
        <p:spPr>
          <a:xfrm>
            <a:off x="0" y="0"/>
            <a:ext cx="320040" cy="514350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92A13FF9-43DA-F22E-6510-653DF45F7AC5}"/>
              </a:ext>
            </a:extLst>
          </p:cNvPr>
          <p:cNvSpPr/>
          <p:nvPr/>
        </p:nvSpPr>
        <p:spPr>
          <a:xfrm>
            <a:off x="0" y="4663440"/>
            <a:ext cx="9144000" cy="480060"/>
          </a:xfrm>
          <a:prstGeom prst="rect">
            <a:avLst/>
          </a:prstGeom>
          <a:solidFill>
            <a:srgbClr val="1E4D8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D62350B-226B-FE20-9F75-D04585B8209B}"/>
              </a:ext>
            </a:extLst>
          </p:cNvPr>
          <p:cNvSpPr/>
          <p:nvPr/>
        </p:nvSpPr>
        <p:spPr>
          <a:xfrm>
            <a:off x="640080" y="1738858"/>
            <a:ext cx="8229600" cy="11542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Conclusione</a:t>
            </a:r>
            <a:endParaRPr kumimoji="0" lang="en-US" sz="3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C83D6C2-7855-8464-38DE-FEF00E4C725D}"/>
              </a:ext>
            </a:extLst>
          </p:cNvPr>
          <p:cNvSpPr/>
          <p:nvPr/>
        </p:nvSpPr>
        <p:spPr>
          <a:xfrm>
            <a:off x="640080" y="47091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5690BA8-78B5-270B-B010-C18410121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2">
            <a:extLst>
              <a:ext uri="{FF2B5EF4-FFF2-40B4-BE49-F238E27FC236}">
                <a16:creationId xmlns:a16="http://schemas.microsoft.com/office/drawing/2014/main" id="{D73165EF-F9A6-0DA2-93C5-9AFD823B50A2}"/>
              </a:ext>
            </a:extLst>
          </p:cNvPr>
          <p:cNvSpPr/>
          <p:nvPr/>
        </p:nvSpPr>
        <p:spPr>
          <a:xfrm>
            <a:off x="365760" y="4099810"/>
            <a:ext cx="8778240" cy="609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96142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8ACA40-C8D9-7D33-55DB-FF29B9BDF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BBDD1E9-06E5-B18B-D812-732968257C8E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CC33713-9715-A51E-07BB-4C1B0F63F029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E2530DF2-D2F5-0C75-E440-FBC549091070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75422BA-FFB3-CF24-62DB-C1428B3D4604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/>
            <a:r>
              <a:rPr lang="it-IT" sz="2000" b="1" dirty="0"/>
              <a:t>Riassumendo</a:t>
            </a:r>
          </a:p>
          <a:p>
            <a:pPr algn="just"/>
            <a:endParaRPr lang="it-IT" sz="2000" b="1" dirty="0"/>
          </a:p>
          <a:p>
            <a:pPr algn="just"/>
            <a:r>
              <a:rPr lang="it-IT" sz="2000" b="1" dirty="0"/>
              <a:t>1. Nessuna acquisizione senza decreto:</a:t>
            </a:r>
            <a:r>
              <a:rPr lang="it-IT" sz="2000" dirty="0"/>
              <a:t> Salvo urgenza: sequestro cautelativo, isolamento del dispositivo, comunicazione al PM entro 48 ore</a:t>
            </a:r>
          </a:p>
          <a:p>
            <a:pPr algn="just"/>
            <a:r>
              <a:rPr lang="it-IT" sz="2000" b="1" dirty="0"/>
              <a:t>2. Il dispositivo non si tocca prima di essere pronto:</a:t>
            </a:r>
            <a:r>
              <a:rPr lang="it-IT" sz="2000" dirty="0"/>
              <a:t> Write blocker, strumenti validati, documentazione fotografica prima di qualsiasi operazione</a:t>
            </a:r>
          </a:p>
          <a:p>
            <a:pPr algn="just"/>
            <a:r>
              <a:rPr lang="it-IT" sz="2000" b="1" dirty="0"/>
              <a:t>3. I messaggi sono corrispondenza:</a:t>
            </a:r>
            <a:r>
              <a:rPr lang="it-IT" sz="2000" dirty="0"/>
              <a:t> WhatsApp, SMS, email non si aprono senza autorizzazione del PM</a:t>
            </a:r>
          </a:p>
          <a:p>
            <a:pPr algn="just"/>
            <a:r>
              <a:rPr lang="it-IT" sz="2000" b="1" dirty="0"/>
              <a:t>4. Il verbale è tutto:</a:t>
            </a:r>
            <a:r>
              <a:rPr lang="it-IT" sz="2000" dirty="0"/>
              <a:t> Un'acquisizione tecnicamente perfetta ma mal documentata può non valere nulla in udienza</a:t>
            </a:r>
          </a:p>
          <a:p>
            <a:pPr algn="just"/>
            <a:r>
              <a:rPr lang="it-IT" sz="2000" b="1" dirty="0"/>
              <a:t>5. In caso di dubbio fermarsi e chiamare il PM: </a:t>
            </a:r>
            <a:r>
              <a:rPr lang="it-IT" sz="2000" dirty="0"/>
              <a:t>Nessuna iniziativa autonoma in deroga al protocollo</a:t>
            </a:r>
          </a:p>
          <a:p>
            <a:pPr algn="just"/>
            <a:endParaRPr lang="it-IT" sz="20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4FE0904-E4A2-49CD-C908-A82A0BE9D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C90D957F-B6C9-13BA-1634-C88750C45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8300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403852-D245-D2C0-4562-DD659AB8A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D0C3736-004A-0A28-D0B2-1257CD058E01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E26DD8C-6BA1-70C1-2C1B-2EFAD4CB6538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21DFAC87-65AA-1D7C-1B33-DE624EF7D4AF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4726AD2-31F0-2CA3-F800-C199F9C5401D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/>
            <a:r>
              <a:rPr lang="it-IT" sz="2000" b="1" dirty="0"/>
              <a:t>I tre limiti che la P.G. non può superare</a:t>
            </a:r>
          </a:p>
          <a:p>
            <a:pPr algn="just"/>
            <a:endParaRPr lang="it-IT" sz="2000" dirty="0"/>
          </a:p>
          <a:p>
            <a:pPr algn="just"/>
            <a:r>
              <a:rPr lang="it-IT" sz="2000" b="1" dirty="0"/>
              <a:t>Limite 1 — Il decreto:</a:t>
            </a:r>
            <a:r>
              <a:rPr lang="it-IT" sz="2000" dirty="0"/>
              <a:t> La P.G. non può acquisire dati che il decreto non autorizza. Ogni dato trovato al di fuori del perimetro del decreto va segnalato al PM e non può essere acquisito senza nuovo decreto.</a:t>
            </a:r>
          </a:p>
          <a:p>
            <a:pPr algn="just"/>
            <a:r>
              <a:rPr lang="it-IT" sz="2000" b="1" dirty="0"/>
              <a:t>Limite 2 — I criteri di selezione:</a:t>
            </a:r>
            <a:r>
              <a:rPr lang="it-IT" sz="2000" dirty="0"/>
              <a:t> La copia-fine contiene solo i dati individuati secondo le parole chiave e i criteri indicati nel decreto. Non è la P.G. a decidere cosa è rilevante: è il decreto a stabilirlo.</a:t>
            </a:r>
          </a:p>
          <a:p>
            <a:pPr algn="just"/>
            <a:r>
              <a:rPr lang="it-IT" sz="2000" b="1" dirty="0"/>
              <a:t>Limite 3 — Il tempo:</a:t>
            </a:r>
            <a:r>
              <a:rPr lang="it-IT" sz="2000" dirty="0"/>
              <a:t> I dati non pertinenti non possono essere conservati oltre il tempo strettamente necessario. La copia-mezzo non appartiene alla P.G.: va conservata in attesa di istruzioni del PM e restituita o cancellata secondo quanto disposto.</a:t>
            </a:r>
          </a:p>
          <a:p>
            <a:endParaRPr lang="it-IT" sz="20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C211525-DCA4-FC7A-9977-424840F88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5B7F4E91-BA45-7164-3991-7A785D409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3642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429E86-508E-4780-94BF-B9CF1C616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7102334-0AA0-220C-5F46-36D405C9E6F0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8E92372-870B-001E-4995-B989FFB569F1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Direttiva in materia di </a:t>
            </a:r>
          </a:p>
          <a:p>
            <a:r>
              <a:rPr lang="it-IT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acquisizione di dati digitali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2853D45F-261B-015E-5DDF-A52D97621609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66A906D9-EC8B-11DC-A5D8-D81DB84D3BE8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/>
            <a:r>
              <a:rPr lang="it-IT" sz="2000" b="1" dirty="0"/>
              <a:t>Raccomandazioni</a:t>
            </a:r>
          </a:p>
          <a:p>
            <a:pPr algn="just"/>
            <a:endParaRPr lang="it-IT" sz="2000" dirty="0"/>
          </a:p>
          <a:p>
            <a:pPr algn="just"/>
            <a:r>
              <a:rPr lang="it-IT" sz="2000" dirty="0"/>
              <a:t>In caso di dubbi:</a:t>
            </a:r>
          </a:p>
          <a:p>
            <a:pPr algn="just"/>
            <a:endParaRPr lang="it-IT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/>
              <a:t>di natura tecnica</a:t>
            </a:r>
            <a:r>
              <a:rPr lang="it-IT" sz="2000" dirty="0"/>
              <a:t>: contattare sempre il personale specializzato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b="1" dirty="0"/>
              <a:t>di natura giuridica o procedurale</a:t>
            </a:r>
            <a:r>
              <a:rPr lang="it-IT" sz="2000" dirty="0"/>
              <a:t>: il </a:t>
            </a:r>
            <a:r>
              <a:rPr lang="it-IT" altLang="it-IT" sz="2000" dirty="0"/>
              <a:t>contattare il PM titolare del fascicolo di indagine</a:t>
            </a:r>
          </a:p>
          <a:p>
            <a:pPr algn="just"/>
            <a:endParaRPr lang="it-IT" altLang="it-IT" sz="2000" dirty="0"/>
          </a:p>
          <a:p>
            <a:pPr algn="just"/>
            <a:endParaRPr lang="it-IT" altLang="it-IT" sz="2000" dirty="0"/>
          </a:p>
          <a:p>
            <a:pPr algn="just"/>
            <a:endParaRPr lang="it-IT" altLang="it-IT" sz="2000" dirty="0"/>
          </a:p>
          <a:p>
            <a:pPr algn="just"/>
            <a:r>
              <a:rPr lang="it-IT" altLang="it-IT" sz="1600" dirty="0"/>
              <a:t>… Se non hai nella tua linea organizzativa </a:t>
            </a:r>
            <a:r>
              <a:rPr lang="it-IT" sz="1600" dirty="0"/>
              <a:t>personale specializzato, contatta il </a:t>
            </a:r>
            <a:r>
              <a:rPr lang="it-IT" altLang="it-IT" sz="1600" dirty="0"/>
              <a:t>PM titolare del fascicolo di indagine che individuerà la soluzione più idonea.</a:t>
            </a:r>
          </a:p>
          <a:p>
            <a:pPr algn="just"/>
            <a:endParaRPr lang="it-IT" altLang="it-IT" sz="2000" dirty="0"/>
          </a:p>
          <a:p>
            <a:pPr algn="just"/>
            <a:endParaRPr lang="it-IT" sz="2000" b="1" dirty="0"/>
          </a:p>
          <a:p>
            <a:pPr algn="just"/>
            <a:endParaRPr lang="it-IT" sz="2000" b="1" dirty="0"/>
          </a:p>
          <a:p>
            <a:endParaRPr lang="it-IT" sz="20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12FE136-79B0-47D1-FC7D-E1CA44A22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A2E82983-EA0D-4F31-50DF-527702CB6C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5191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6614AB-2154-195C-3CD4-A32C7D989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E98750C-D748-078D-27B7-38C01D04284B}"/>
              </a:ext>
            </a:extLst>
          </p:cNvPr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A1F3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5E66B7E-4257-AA18-862F-511D20EF04EA}"/>
              </a:ext>
            </a:extLst>
          </p:cNvPr>
          <p:cNvSpPr/>
          <p:nvPr/>
        </p:nvSpPr>
        <p:spPr>
          <a:xfrm>
            <a:off x="320040" y="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Perquisizione</a:t>
            </a:r>
            <a:r>
              <a:rPr lang="en-US" sz="20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informatica</a:t>
            </a:r>
            <a:endParaRPr lang="en-US" sz="20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93500CE9-6CEE-F35C-EFBC-FE693DEA4944}"/>
              </a:ext>
            </a:extLst>
          </p:cNvPr>
          <p:cNvSpPr/>
          <p:nvPr/>
        </p:nvSpPr>
        <p:spPr>
          <a:xfrm>
            <a:off x="320040" y="914400"/>
            <a:ext cx="73152" cy="3840480"/>
          </a:xfrm>
          <a:prstGeom prst="rect">
            <a:avLst/>
          </a:prstGeom>
          <a:solidFill>
            <a:srgbClr val="2D7DD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9D09380-3DA7-486B-8441-C1E812A30337}"/>
              </a:ext>
            </a:extLst>
          </p:cNvPr>
          <p:cNvSpPr/>
          <p:nvPr/>
        </p:nvSpPr>
        <p:spPr>
          <a:xfrm>
            <a:off x="548640" y="914400"/>
            <a:ext cx="83210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endParaRPr lang="it-IT" sz="2600" i="1" dirty="0"/>
          </a:p>
          <a:p>
            <a:endParaRPr lang="it-IT" sz="2600" i="1" dirty="0"/>
          </a:p>
          <a:p>
            <a:endParaRPr lang="it-IT" sz="2600" i="1" dirty="0"/>
          </a:p>
          <a:p>
            <a:r>
              <a:rPr lang="it-IT" sz="2600" i="1" dirty="0"/>
              <a:t>… Grazie per l'attenzione.</a:t>
            </a:r>
            <a:endParaRPr lang="it-IT" sz="2600" dirty="0"/>
          </a:p>
          <a:p>
            <a:endParaRPr lang="it-IT" sz="20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2AC51B6-99CC-968A-E23F-D7877DDD6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74" y="142032"/>
            <a:ext cx="2649792" cy="55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933D9C9E-D2C8-F6A9-145C-21C78356D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8DF0B30-8440-3F9D-1EB2-267FF1C1C4D3}"/>
              </a:ext>
            </a:extLst>
          </p:cNvPr>
          <p:cNvSpPr txBox="1"/>
          <p:nvPr/>
        </p:nvSpPr>
        <p:spPr>
          <a:xfrm>
            <a:off x="6107274" y="3142996"/>
            <a:ext cx="188724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600" b="1"/>
              <a:t>Domande?</a:t>
            </a:r>
          </a:p>
        </p:txBody>
      </p:sp>
    </p:spTree>
    <p:extLst>
      <p:ext uri="{BB962C8B-B14F-4D97-AF65-F5344CB8AC3E}">
        <p14:creationId xmlns:p14="http://schemas.microsoft.com/office/powerpoint/2010/main" val="1908166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2863</Words>
  <Application>Microsoft Office PowerPoint</Application>
  <PresentationFormat>Presentazione su schermo (16:9)</PresentationFormat>
  <Paragraphs>344</Paragraphs>
  <Slides>37</Slides>
  <Notes>37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Perquisizione Informatica - ROS Carabinieri</dc:title>
  <dc:subject>PptxGenJS Presentation</dc:subject>
  <dc:creator>PptxGenJS</dc:creator>
  <cp:lastModifiedBy>Lello Molinario</cp:lastModifiedBy>
  <cp:revision>14</cp:revision>
  <dcterms:created xsi:type="dcterms:W3CDTF">2026-03-31T07:54:27Z</dcterms:created>
  <dcterms:modified xsi:type="dcterms:W3CDTF">2026-04-16T10:40:30Z</dcterms:modified>
</cp:coreProperties>
</file>